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71" r:id="rId6"/>
    <p:sldId id="272" r:id="rId7"/>
    <p:sldId id="259" r:id="rId8"/>
    <p:sldId id="273" r:id="rId9"/>
    <p:sldId id="278" r:id="rId10"/>
    <p:sldId id="276" r:id="rId11"/>
    <p:sldId id="260" r:id="rId12"/>
    <p:sldId id="277" r:id="rId13"/>
    <p:sldId id="280" r:id="rId14"/>
    <p:sldId id="261" r:id="rId15"/>
    <p:sldId id="281" r:id="rId16"/>
    <p:sldId id="262" r:id="rId17"/>
    <p:sldId id="282" r:id="rId18"/>
    <p:sldId id="279" r:id="rId19"/>
    <p:sldId id="265" r:id="rId20"/>
    <p:sldId id="266" r:id="rId21"/>
    <p:sldId id="270" r:id="rId22"/>
    <p:sldId id="275" r:id="rId23"/>
    <p:sldId id="269" r:id="rId24"/>
    <p:sldId id="274" r:id="rId2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5A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F95696-44B8-4005-81E6-6B1FAECF63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8EEA447-7EB4-41EB-9C8D-130AA7B51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FCAE0B5-A73B-4E68-81A1-28ED02BE0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941-3E14-435C-9EBE-FEA5C01F3D94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4BE60E-3F2F-4D52-8721-7D1173214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B1A7D7E-0BB6-4D6F-BD4D-6B021C1B4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D29B2-5827-43E4-BE27-D44A73A9BC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1501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FD4B719-7ABC-4D65-91FC-41F07A721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F684C11-8041-41BA-B929-228036323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2B6C433-0DA9-458F-9F0A-DE0545A2D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941-3E14-435C-9EBE-FEA5C01F3D94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6EB0BE5-FB3D-4648-B31B-A3A787C5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A069C0F-0455-4D34-9B8B-50A7A67F7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D29B2-5827-43E4-BE27-D44A73A9BC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0326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9E1BA5-DD0B-408D-BECF-411B2A691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C4D2372-4F8E-4B03-ADBF-0D94B371DF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B8BE732-6D91-4E9D-B130-EFBF5742E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941-3E14-435C-9EBE-FEA5C01F3D94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8682539-1AE3-447C-83AF-9E09969EA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801EF49-189C-426E-8B60-EFA455BE2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D29B2-5827-43E4-BE27-D44A73A9BC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6323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8EA5DE-7720-41C6-80BA-9FDCC906D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24CE21A-469E-4C51-B30E-C11C5EC134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7EE0D9E-5A80-48E9-8BAB-2EBE9E05C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A362BF5-CEEC-4365-8E0C-428A331AA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941-3E14-435C-9EBE-FEA5C01F3D94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554D46C-D72A-4E5F-8319-07439F0FE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34D70A9-A46F-4C7A-AFA3-F730A8F77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D29B2-5827-43E4-BE27-D44A73A9BC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087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9E96E7-695F-4746-80DC-B921B5353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5FCF3EB-B48D-4F5F-AF4E-BFA6E805F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270BA61-4082-4CE0-AE5C-075BF25106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A5D690F-F538-45A7-878A-0E7046667D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AB81BC4-2321-4AAA-95DF-A5F548021F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03C1FCF-D1A9-4936-8401-F617BAB90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941-3E14-435C-9EBE-FEA5C01F3D94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D98203C-F1A6-4C35-968E-13FC2D29C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1611E59-071D-4DA8-AA1C-20427581C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D29B2-5827-43E4-BE27-D44A73A9BC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444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229ECD0-5341-4B9F-8E56-90BA0C33B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268FC6F-5490-4CBB-8EA0-84673C1D6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941-3E14-435C-9EBE-FEA5C01F3D94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643F37F-BADB-420A-85CE-385BF0AA3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92C9B79-8B6F-4F66-AF63-DC9123D9A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D29B2-5827-43E4-BE27-D44A73A9BC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7527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A97FC99-92CD-4FEE-B3B2-8D087953D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941-3E14-435C-9EBE-FEA5C01F3D94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E4394C7-6C25-4E1B-8018-74EDAF3EC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B4C053D-80A9-41A2-9E71-0D82C0100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D29B2-5827-43E4-BE27-D44A73A9BC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2308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F4DBEB-BDDE-4DCE-A677-29D8D8198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4360E21-07D7-4C4C-A14F-B45AC35F5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C97888F-159B-47D4-A4C1-DA12F545F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AD22C8-9D29-49C6-B5BB-8691D53C9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941-3E14-435C-9EBE-FEA5C01F3D94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00E84CA-3880-4815-93BD-B6F8277C5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F2458C1-3036-41B0-8DC8-B7547D0DE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D29B2-5827-43E4-BE27-D44A73A9BC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6227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711AF4-8F84-4900-9F7A-1EFF9CAC0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59F1C80-42B0-443B-AA41-F658409ECF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E7B891D-8B22-4D4B-9FBE-7D7BEF3B4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8F70C59-74B9-40CE-92C1-E9A395DA9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941-3E14-435C-9EBE-FEA5C01F3D94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7A30A52-5033-4A1E-B48A-E0AAEB2CB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7971DED-FE8D-4FD4-BBEF-38B25FE9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D29B2-5827-43E4-BE27-D44A73A9BC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567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EA8C29-0AF8-44B0-B4FC-57ECA491A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35AA14F-340A-4E7D-AE62-3F408A196E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5251005-6956-4119-8D62-B0F0C2AE7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941-3E14-435C-9EBE-FEA5C01F3D94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E7DDE96-4D2E-4E4F-A031-79E434B8A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9202A1D-C0DC-4E0E-9E53-7AF312C85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D29B2-5827-43E4-BE27-D44A73A9BC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5690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0CB8B51-E2FD-46BF-86BE-F36D56CB37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7C34044-3606-4CCD-9439-AD45EA811F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F473940-5D3F-4011-9217-CE107CF1A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941-3E14-435C-9EBE-FEA5C01F3D94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D6F35F2-C57E-44C3-9907-17113DEF6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E2D0EC5-67DF-4EEC-9306-CB231856D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D29B2-5827-43E4-BE27-D44A73A9BC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2715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DA7C9F6-6AF1-4722-AD73-C0D19686B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2BBB08E-EBDB-457F-82C3-F4BCAEAAD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EF65D91-0B50-49AC-8207-8CD29384C4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19941-3E14-435C-9EBE-FEA5C01F3D94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99BCEE2-7BE7-469E-A4BA-51F5E30939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07DDCA2-0AF0-4879-B5CE-E3F6B96AA8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D29B2-5827-43E4-BE27-D44A73A9BC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339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ngguk.ed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hyperlink" Target="http://www.iceed.edu/" TargetMode="External"/><Relationship Id="rId4" Type="http://schemas.openxmlformats.org/officeDocument/2006/relationships/hyperlink" Target="http://mecha.dongguk.edu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FD8E57-645B-42DD-9533-88ADEDC47E84}"/>
              </a:ext>
            </a:extLst>
          </p:cNvPr>
          <p:cNvSpPr txBox="1"/>
          <p:nvPr/>
        </p:nvSpPr>
        <p:spPr>
          <a:xfrm>
            <a:off x="1417870" y="1882129"/>
            <a:ext cx="939840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2021</a:t>
            </a:r>
            <a:r>
              <a:rPr lang="ko-KR" altLang="en-US" sz="4400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학년도 기계로봇에너지공학과</a:t>
            </a:r>
            <a:endParaRPr lang="en-US" altLang="ko-KR" sz="4400" b="1" dirty="0">
              <a:latin typeface="+mj-lt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algn="ctr"/>
            <a:endParaRPr lang="en-US" altLang="ko-KR" sz="4000" b="1" dirty="0">
              <a:latin typeface="+mj-lt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algn="ctr"/>
            <a:r>
              <a:rPr lang="ko-KR" altLang="en-US" sz="4400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학과 신입생 </a:t>
            </a:r>
            <a:r>
              <a:rPr lang="en-US" altLang="ko-KR" sz="4400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OT</a:t>
            </a:r>
          </a:p>
        </p:txBody>
      </p:sp>
      <p:pic>
        <p:nvPicPr>
          <p:cNvPr id="7" name="그림 6" descr="텍스트이(가) 표시된 사진&#10;&#10;자동 생성된 설명">
            <a:extLst>
              <a:ext uri="{FF2B5EF4-FFF2-40B4-BE49-F238E27FC236}">
                <a16:creationId xmlns:a16="http://schemas.microsoft.com/office/drawing/2014/main" id="{7B65B24C-E022-4FD2-B14D-BC30B02CFA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174" y="3625173"/>
            <a:ext cx="3232826" cy="323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964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FD8E57-645B-42DD-9533-88ADEDC47E84}"/>
              </a:ext>
            </a:extLst>
          </p:cNvPr>
          <p:cNvSpPr txBox="1"/>
          <p:nvPr/>
        </p:nvSpPr>
        <p:spPr>
          <a:xfrm>
            <a:off x="676338" y="1467779"/>
            <a:ext cx="89423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PART</a:t>
            </a:r>
            <a:r>
              <a:rPr lang="ko-KR" altLang="en-US" sz="4000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</a:t>
            </a:r>
            <a:r>
              <a:rPr lang="en-US" altLang="ko-KR" sz="4000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1.</a:t>
            </a:r>
            <a:r>
              <a:rPr lang="ko-KR" altLang="en-US" sz="4000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</a:t>
            </a:r>
            <a:endParaRPr lang="en-US" altLang="ko-KR" sz="4000" b="1" dirty="0">
              <a:latin typeface="+mj-lt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endParaRPr lang="en-US" altLang="ko-KR" sz="4000" b="1" dirty="0">
              <a:latin typeface="+mj-lt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r>
              <a:rPr lang="ko-KR" altLang="en-US" sz="4000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학과 및 학교 관련 내용 안내</a:t>
            </a:r>
            <a:endParaRPr lang="en-US" altLang="ko-KR" sz="4000" b="1" dirty="0">
              <a:latin typeface="+mj-lt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pic>
        <p:nvPicPr>
          <p:cNvPr id="4" name="그림 3" descr="텍스트, 벡터그래픽, 명함이(가) 표시된 사진&#10;&#10;자동 생성된 설명">
            <a:extLst>
              <a:ext uri="{FF2B5EF4-FFF2-40B4-BE49-F238E27FC236}">
                <a16:creationId xmlns:a16="http://schemas.microsoft.com/office/drawing/2014/main" id="{1BE66345-633A-43A2-926C-D12E9DD1C3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655" y="2762656"/>
            <a:ext cx="4095344" cy="409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66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D0464E24-56EB-4F24-9D45-2B37E7D75DF7}"/>
              </a:ext>
            </a:extLst>
          </p:cNvPr>
          <p:cNvSpPr/>
          <p:nvPr/>
        </p:nvSpPr>
        <p:spPr>
          <a:xfrm>
            <a:off x="428201" y="262470"/>
            <a:ext cx="2430746" cy="710295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3B96A-8CA4-4EDC-BD63-A7486493A835}"/>
              </a:ext>
            </a:extLst>
          </p:cNvPr>
          <p:cNvSpPr txBox="1"/>
          <p:nvPr/>
        </p:nvSpPr>
        <p:spPr>
          <a:xfrm>
            <a:off x="428201" y="356007"/>
            <a:ext cx="642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1. </a:t>
            </a:r>
            <a:r>
              <a:rPr lang="ko-KR" altLang="en-US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학과 소개</a:t>
            </a:r>
            <a:endParaRPr lang="ko-KR" altLang="en-US" b="1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4713F6-BD25-448B-9704-2CA799546397}"/>
              </a:ext>
            </a:extLst>
          </p:cNvPr>
          <p:cNvSpPr txBox="1"/>
          <p:nvPr/>
        </p:nvSpPr>
        <p:spPr>
          <a:xfrm>
            <a:off x="404265" y="1164134"/>
            <a:ext cx="11524902" cy="5404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동국대학교 기계로봇에너지공학과는</a:t>
            </a:r>
            <a:endParaRPr lang="en-US" altLang="ko-KR" sz="2400" b="1" dirty="0">
              <a:latin typeface="+mj-lt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>
              <a:lnSpc>
                <a:spcPct val="120000"/>
              </a:lnSpc>
            </a:pPr>
            <a:endParaRPr lang="en-US" altLang="ko-KR" sz="1300" b="1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400" b="1" dirty="0">
                <a:solidFill>
                  <a:srgbClr val="FF0000"/>
                </a:solidFill>
              </a:rPr>
              <a:t>에너지</a:t>
            </a:r>
            <a:r>
              <a:rPr lang="ko-KR" altLang="en-US" sz="1400" b="1" dirty="0">
                <a:solidFill>
                  <a:schemeClr val="tx2"/>
                </a:solidFill>
              </a:rPr>
              <a:t>의 변환 및 전달</a:t>
            </a:r>
            <a:r>
              <a:rPr lang="en-US" altLang="ko-KR" sz="1400" b="1" dirty="0">
                <a:solidFill>
                  <a:schemeClr val="tx2"/>
                </a:solidFill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</a:rPr>
              <a:t>기계</a:t>
            </a:r>
            <a:r>
              <a:rPr lang="ko-KR" altLang="en-US" sz="1400" b="1" dirty="0">
                <a:solidFill>
                  <a:schemeClr val="tx2"/>
                </a:solidFill>
              </a:rPr>
              <a:t>의 설계 및 생산에 관한 이론을 연구하고 이의 실용화하기 위한 기술을 공부하는 학과</a:t>
            </a:r>
            <a:endParaRPr lang="en-US" altLang="ko-KR" sz="1400" b="1" dirty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400" b="1" dirty="0">
                <a:solidFill>
                  <a:schemeClr val="tx2"/>
                </a:solidFill>
              </a:rPr>
              <a:t>다른 과학기술 및 공학 분야와 긴밀하게 연계된다</a:t>
            </a:r>
            <a:r>
              <a:rPr lang="en-US" altLang="ko-KR" sz="1400" b="1" dirty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120000"/>
              </a:lnSpc>
            </a:pPr>
            <a:endParaRPr lang="en-US" altLang="ko-KR" sz="1400" b="1" dirty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400" b="1" dirty="0">
                <a:solidFill>
                  <a:srgbClr val="FD403B"/>
                </a:solidFill>
              </a:rPr>
              <a:t>전통산업</a:t>
            </a:r>
            <a:r>
              <a:rPr lang="ko-KR" altLang="en-US" sz="1400" b="1" dirty="0">
                <a:solidFill>
                  <a:schemeClr val="tx2"/>
                </a:solidFill>
              </a:rPr>
              <a:t>의 근간을 이루어 온 자동차</a:t>
            </a:r>
            <a:r>
              <a:rPr lang="en-US" altLang="ko-KR" sz="1400" b="1" dirty="0">
                <a:solidFill>
                  <a:schemeClr val="tx2"/>
                </a:solidFill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</a:rPr>
              <a:t>선박</a:t>
            </a:r>
            <a:r>
              <a:rPr lang="en-US" altLang="ko-KR" sz="1400" b="1" dirty="0">
                <a:solidFill>
                  <a:schemeClr val="tx2"/>
                </a:solidFill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</a:rPr>
              <a:t>항공기 분야와 </a:t>
            </a:r>
            <a:endParaRPr lang="en-US" altLang="ko-KR" sz="1400" b="1" dirty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400" b="1" dirty="0">
                <a:solidFill>
                  <a:srgbClr val="FD403B"/>
                </a:solidFill>
              </a:rPr>
              <a:t>미래 첨단산업</a:t>
            </a:r>
            <a:r>
              <a:rPr lang="ko-KR" altLang="en-US" sz="1400" b="1" dirty="0">
                <a:solidFill>
                  <a:schemeClr val="tx2"/>
                </a:solidFill>
              </a:rPr>
              <a:t>의 핵심을 이끌고 나갈 </a:t>
            </a:r>
            <a:r>
              <a:rPr lang="en-US" altLang="ko-KR" sz="1400" b="1" dirty="0">
                <a:solidFill>
                  <a:schemeClr val="tx2"/>
                </a:solidFill>
              </a:rPr>
              <a:t>RT(</a:t>
            </a:r>
            <a:r>
              <a:rPr lang="en-US" altLang="ko-KR" sz="1400" b="1" dirty="0">
                <a:solidFill>
                  <a:srgbClr val="FD403B"/>
                </a:solidFill>
              </a:rPr>
              <a:t>Robo</a:t>
            </a:r>
            <a:r>
              <a:rPr lang="en-US" altLang="ko-KR" sz="1400" b="1" dirty="0">
                <a:solidFill>
                  <a:srgbClr val="C00000"/>
                </a:solidFill>
              </a:rPr>
              <a:t>t</a:t>
            </a:r>
            <a:r>
              <a:rPr lang="en-US" altLang="ko-KR" sz="1400" b="1" dirty="0">
                <a:solidFill>
                  <a:schemeClr val="tx2"/>
                </a:solidFill>
              </a:rPr>
              <a:t> Tech.), BT(Bio Tech.) </a:t>
            </a:r>
            <a:r>
              <a:rPr lang="ko-KR" altLang="en-US" sz="1400" b="1" dirty="0">
                <a:solidFill>
                  <a:schemeClr val="tx2"/>
                </a:solidFill>
              </a:rPr>
              <a:t>및 </a:t>
            </a:r>
            <a:r>
              <a:rPr lang="en-US" altLang="ko-KR" sz="1400" b="1" dirty="0">
                <a:solidFill>
                  <a:schemeClr val="tx2"/>
                </a:solidFill>
              </a:rPr>
              <a:t>NT(Nano Tech.), </a:t>
            </a:r>
            <a:r>
              <a:rPr lang="ko-KR" altLang="en-US" sz="1400" b="1" dirty="0">
                <a:solidFill>
                  <a:schemeClr val="tx2"/>
                </a:solidFill>
              </a:rPr>
              <a:t>차세대 </a:t>
            </a:r>
            <a:r>
              <a:rPr lang="ko-KR" altLang="en-US" sz="1400" b="1" dirty="0">
                <a:solidFill>
                  <a:srgbClr val="FF0000"/>
                </a:solidFill>
              </a:rPr>
              <a:t>에너지 </a:t>
            </a:r>
            <a:r>
              <a:rPr lang="ko-KR" altLang="en-US" sz="1400" b="1" dirty="0">
                <a:solidFill>
                  <a:schemeClr val="tx2"/>
                </a:solidFill>
              </a:rPr>
              <a:t>등</a:t>
            </a:r>
            <a:endParaRPr lang="en-US" altLang="ko-KR" sz="1400" b="1" dirty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400" b="1" dirty="0">
                <a:solidFill>
                  <a:schemeClr val="tx2"/>
                </a:solidFill>
              </a:rPr>
              <a:t>거의 </a:t>
            </a:r>
            <a:r>
              <a:rPr lang="ko-KR" altLang="en-US" sz="1400" b="1" dirty="0">
                <a:solidFill>
                  <a:srgbClr val="FD403B"/>
                </a:solidFill>
              </a:rPr>
              <a:t>모든</a:t>
            </a:r>
            <a:r>
              <a:rPr lang="ko-KR" altLang="en-US" sz="1400" b="1" dirty="0">
                <a:solidFill>
                  <a:schemeClr val="tx2"/>
                </a:solidFill>
              </a:rPr>
              <a:t> </a:t>
            </a:r>
            <a:r>
              <a:rPr lang="ko-KR" altLang="en-US" sz="1400" b="1" dirty="0">
                <a:solidFill>
                  <a:srgbClr val="FD403B"/>
                </a:solidFill>
              </a:rPr>
              <a:t>산업분야</a:t>
            </a:r>
            <a:r>
              <a:rPr lang="ko-KR" altLang="en-US" sz="1400" b="1" dirty="0">
                <a:solidFill>
                  <a:schemeClr val="tx2"/>
                </a:solidFill>
              </a:rPr>
              <a:t>에서  핵심기술의 개발에서부터 응용</a:t>
            </a:r>
            <a:r>
              <a:rPr lang="en-US" altLang="ko-KR" sz="1400" b="1" dirty="0">
                <a:solidFill>
                  <a:schemeClr val="tx2"/>
                </a:solidFill>
              </a:rPr>
              <a:t>,</a:t>
            </a:r>
            <a:r>
              <a:rPr lang="ko-KR" altLang="en-US" sz="1400" b="1" dirty="0">
                <a:solidFill>
                  <a:schemeClr val="tx2"/>
                </a:solidFill>
              </a:rPr>
              <a:t> 설계</a:t>
            </a:r>
            <a:r>
              <a:rPr lang="en-US" altLang="ko-KR" sz="1400" b="1" dirty="0">
                <a:solidFill>
                  <a:schemeClr val="tx2"/>
                </a:solidFill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</a:rPr>
              <a:t>시스템 구성 및</a:t>
            </a:r>
            <a:r>
              <a:rPr lang="en-US" altLang="ko-KR" sz="1400" b="1" dirty="0">
                <a:solidFill>
                  <a:schemeClr val="tx2"/>
                </a:solidFill>
              </a:rPr>
              <a:t> </a:t>
            </a:r>
            <a:r>
              <a:rPr lang="ko-KR" altLang="en-US" sz="1400" b="1" dirty="0">
                <a:solidFill>
                  <a:schemeClr val="tx2"/>
                </a:solidFill>
              </a:rPr>
              <a:t>제작 과정까지 필요한 모든 </a:t>
            </a:r>
            <a:r>
              <a:rPr lang="ko-KR" altLang="en-US" sz="1400" b="1" dirty="0">
                <a:solidFill>
                  <a:srgbClr val="FD403B"/>
                </a:solidFill>
              </a:rPr>
              <a:t>기계공학</a:t>
            </a:r>
            <a:r>
              <a:rPr lang="ko-KR" altLang="en-US" sz="1400" b="1" dirty="0">
                <a:solidFill>
                  <a:schemeClr val="tx2"/>
                </a:solidFill>
              </a:rPr>
              <a:t> </a:t>
            </a:r>
            <a:r>
              <a:rPr lang="ko-KR" altLang="en-US" sz="1400" b="1" dirty="0">
                <a:solidFill>
                  <a:srgbClr val="FD403B"/>
                </a:solidFill>
              </a:rPr>
              <a:t>지식</a:t>
            </a:r>
            <a:r>
              <a:rPr lang="ko-KR" altLang="en-US" sz="1400" b="1" dirty="0">
                <a:solidFill>
                  <a:schemeClr val="tx2"/>
                </a:solidFill>
              </a:rPr>
              <a:t>을 </a:t>
            </a:r>
            <a:r>
              <a:rPr lang="ko-KR" altLang="en-US" sz="1400" b="1" dirty="0">
                <a:solidFill>
                  <a:srgbClr val="FD403B"/>
                </a:solidFill>
              </a:rPr>
              <a:t>기반</a:t>
            </a:r>
            <a:r>
              <a:rPr lang="ko-KR" altLang="en-US" sz="1400" b="1" dirty="0">
                <a:solidFill>
                  <a:schemeClr val="tx2"/>
                </a:solidFill>
              </a:rPr>
              <a:t>으로 한다</a:t>
            </a:r>
            <a:r>
              <a:rPr lang="en-US" altLang="ko-KR" sz="1400" b="1" dirty="0">
                <a:solidFill>
                  <a:schemeClr val="tx2"/>
                </a:solidFill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en-US" altLang="ko-KR" sz="1400" b="1" dirty="0">
                <a:solidFill>
                  <a:schemeClr val="tx2"/>
                </a:solidFill>
              </a:rPr>
              <a:t>	</a:t>
            </a:r>
          </a:p>
          <a:p>
            <a:pPr>
              <a:lnSpc>
                <a:spcPct val="120000"/>
              </a:lnSpc>
            </a:pPr>
            <a:r>
              <a:rPr lang="ko-KR" altLang="en-US" sz="1400" b="1" dirty="0">
                <a:solidFill>
                  <a:schemeClr val="tx2"/>
                </a:solidFill>
              </a:rPr>
              <a:t>궁극적으로 인간의 풍요로운 삶과 안전을 위한 학문분야로서 기계공학은 </a:t>
            </a:r>
            <a:r>
              <a:rPr lang="ko-KR" altLang="en-US" sz="1400" b="1" dirty="0">
                <a:solidFill>
                  <a:srgbClr val="FD403B"/>
                </a:solidFill>
              </a:rPr>
              <a:t>성실하고 재능 있는 젊은이</a:t>
            </a:r>
            <a:r>
              <a:rPr lang="ko-KR" altLang="en-US" sz="1400" b="1" dirty="0"/>
              <a:t>의</a:t>
            </a:r>
            <a:r>
              <a:rPr lang="ko-KR" altLang="en-US" sz="1400" b="1" dirty="0">
                <a:solidFill>
                  <a:schemeClr val="tx2"/>
                </a:solidFill>
              </a:rPr>
              <a:t> 도전을 요구한다</a:t>
            </a:r>
            <a:r>
              <a:rPr lang="en-US" altLang="ko-KR" sz="1400" b="1" dirty="0">
                <a:solidFill>
                  <a:schemeClr val="tx2"/>
                </a:solidFill>
              </a:rPr>
              <a:t>.</a:t>
            </a:r>
            <a:endParaRPr lang="en-US" altLang="ko-KR" sz="14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lvl="1">
              <a:lnSpc>
                <a:spcPct val="170000"/>
              </a:lnSpc>
            </a:pPr>
            <a:endParaRPr lang="en-US" altLang="ko-KR" sz="2000" dirty="0">
              <a:latin typeface="+mj-lt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</a:t>
            </a:r>
            <a:r>
              <a:rPr lang="en-US" altLang="ko-KR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* </a:t>
            </a:r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졸업 후 진로</a:t>
            </a:r>
            <a:endParaRPr lang="en-US" altLang="ko-KR" b="1" dirty="0">
              <a:latin typeface="+mj-lt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lvl="1">
              <a:lnSpc>
                <a:spcPct val="170000"/>
              </a:lnSpc>
            </a:pPr>
            <a:endParaRPr lang="en-US" altLang="ko-KR" sz="200" b="1" dirty="0">
              <a:solidFill>
                <a:schemeClr val="tx2"/>
              </a:solidFill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lvl="1">
              <a:lnSpc>
                <a:spcPct val="170000"/>
              </a:lnSpc>
            </a:pP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산업체 취업 </a:t>
            </a:r>
            <a:r>
              <a:rPr lang="en-US" altLang="ko-KR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:</a:t>
            </a: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 제품 개발</a:t>
            </a:r>
            <a:r>
              <a:rPr lang="en-US" altLang="ko-KR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</a:t>
            </a: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생산</a:t>
            </a:r>
            <a:r>
              <a:rPr lang="en-US" altLang="ko-KR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 </a:t>
            </a: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연구</a:t>
            </a:r>
            <a:r>
              <a:rPr lang="en-US" altLang="ko-KR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 </a:t>
            </a: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영업</a:t>
            </a:r>
            <a:r>
              <a:rPr lang="en-US" altLang="ko-KR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 </a:t>
            </a: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기획 및</a:t>
            </a:r>
            <a:r>
              <a:rPr lang="en-US" altLang="ko-KR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</a:t>
            </a: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분석 관련 직무</a:t>
            </a:r>
          </a:p>
          <a:p>
            <a:pPr lvl="1">
              <a:lnSpc>
                <a:spcPct val="170000"/>
              </a:lnSpc>
            </a:pP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진학 </a:t>
            </a:r>
            <a:r>
              <a:rPr lang="en-US" altLang="ko-KR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:</a:t>
            </a: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 본교 및 국내외 대학원</a:t>
            </a:r>
            <a:r>
              <a:rPr lang="en-US" altLang="ko-KR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</a:t>
            </a: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정부출연연구소</a:t>
            </a:r>
            <a:endParaRPr lang="en-US" altLang="ko-KR" sz="1300" b="1" dirty="0">
              <a:solidFill>
                <a:schemeClr val="tx2"/>
              </a:solidFill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lvl="1">
              <a:lnSpc>
                <a:spcPct val="170000"/>
              </a:lnSpc>
            </a:pP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공무원 </a:t>
            </a:r>
            <a:r>
              <a:rPr lang="en-US" altLang="ko-KR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:</a:t>
            </a: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 기술직 공무원</a:t>
            </a:r>
            <a:r>
              <a:rPr lang="en-US" altLang="ko-KR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 </a:t>
            </a: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기술고시</a:t>
            </a:r>
            <a:r>
              <a:rPr lang="en-US" altLang="ko-KR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 </a:t>
            </a: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변리사 시험</a:t>
            </a:r>
            <a:endParaRPr lang="en-US" altLang="ko-KR" sz="1300" b="1" dirty="0">
              <a:solidFill>
                <a:schemeClr val="tx2"/>
              </a:solidFill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lvl="1">
              <a:lnSpc>
                <a:spcPct val="170000"/>
              </a:lnSpc>
            </a:pP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최근 산업체 취업 현황 </a:t>
            </a:r>
            <a:r>
              <a:rPr lang="en-US" altLang="ko-KR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: </a:t>
            </a: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금호 아시아나</a:t>
            </a:r>
            <a:r>
              <a:rPr lang="en-US" altLang="ko-KR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 </a:t>
            </a: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삼성</a:t>
            </a:r>
            <a:r>
              <a:rPr lang="en-US" altLang="ko-KR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SDI, LG</a:t>
            </a: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화학</a:t>
            </a:r>
            <a:r>
              <a:rPr lang="en-US" altLang="ko-KR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 </a:t>
            </a: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한국수력원자력</a:t>
            </a:r>
            <a:r>
              <a:rPr lang="en-US" altLang="ko-KR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 </a:t>
            </a: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현대자동차</a:t>
            </a:r>
            <a:r>
              <a:rPr lang="en-US" altLang="ko-KR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 SK</a:t>
            </a: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하이닉스</a:t>
            </a:r>
            <a:r>
              <a:rPr lang="en-US" altLang="ko-KR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</a:t>
            </a: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한국철도공사</a:t>
            </a:r>
            <a:r>
              <a:rPr lang="en-US" altLang="ko-KR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,SFA, </a:t>
            </a: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삼성엔지니어링</a:t>
            </a:r>
            <a:r>
              <a:rPr lang="en-US" altLang="ko-KR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</a:t>
            </a:r>
            <a:r>
              <a:rPr lang="ko-KR" altLang="en-US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등</a:t>
            </a:r>
            <a:r>
              <a:rPr lang="en-US" altLang="ko-KR" sz="1300" b="1" dirty="0">
                <a:solidFill>
                  <a:schemeClr val="tx2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 </a:t>
            </a:r>
          </a:p>
          <a:p>
            <a:pPr marL="285750" indent="-285750">
              <a:buFontTx/>
              <a:buChar char="-"/>
            </a:pPr>
            <a:endParaRPr lang="ko-KR" altLang="en-US" sz="24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8184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D0464E24-56EB-4F24-9D45-2B37E7D75DF7}"/>
              </a:ext>
            </a:extLst>
          </p:cNvPr>
          <p:cNvSpPr/>
          <p:nvPr/>
        </p:nvSpPr>
        <p:spPr>
          <a:xfrm>
            <a:off x="428200" y="262470"/>
            <a:ext cx="2899521" cy="710296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3B96A-8CA4-4EDC-BD63-A7486493A835}"/>
              </a:ext>
            </a:extLst>
          </p:cNvPr>
          <p:cNvSpPr txBox="1"/>
          <p:nvPr/>
        </p:nvSpPr>
        <p:spPr>
          <a:xfrm>
            <a:off x="428201" y="356007"/>
            <a:ext cx="642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2. </a:t>
            </a:r>
            <a:r>
              <a:rPr lang="ko-KR" altLang="en-US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교수님 소개</a:t>
            </a:r>
            <a:endParaRPr lang="ko-KR" altLang="en-US" b="1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462167" y="1319671"/>
            <a:ext cx="8056800" cy="4715926"/>
            <a:chOff x="462167" y="1319671"/>
            <a:chExt cx="8056800" cy="4715926"/>
          </a:xfrm>
        </p:grpSpPr>
        <p:pic>
          <p:nvPicPr>
            <p:cNvPr id="7" name="그림 26" descr="성관제 증명사진.JPG">
              <a:extLst>
                <a:ext uri="{FF2B5EF4-FFF2-40B4-BE49-F238E27FC236}">
                  <a16:creationId xmlns:a16="http://schemas.microsoft.com/office/drawing/2014/main" id="{D0BEF203-EAFF-400C-8850-59270D232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5563" y="2723995"/>
              <a:ext cx="909693" cy="896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17">
              <a:extLst>
                <a:ext uri="{FF2B5EF4-FFF2-40B4-BE49-F238E27FC236}">
                  <a16:creationId xmlns:a16="http://schemas.microsoft.com/office/drawing/2014/main" id="{89239796-732B-49F3-9F39-305C08E110B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67841" y="1463566"/>
              <a:ext cx="5948120" cy="93637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전공 </a:t>
              </a:r>
              <a:r>
                <a:rPr lang="en-US" altLang="ko-KR" sz="1600" dirty="0">
                  <a:latin typeface="+mn-ea"/>
                  <a:ea typeface="+mn-ea"/>
                </a:rPr>
                <a:t>: </a:t>
              </a:r>
              <a:r>
                <a:rPr lang="ko-KR" altLang="en-US" sz="1600" dirty="0">
                  <a:latin typeface="+mn-ea"/>
                  <a:ea typeface="+mn-ea"/>
                </a:rPr>
                <a:t>진동 및 제어</a:t>
              </a:r>
              <a:r>
                <a:rPr lang="en-US" altLang="ko-KR" sz="1000" dirty="0">
                  <a:latin typeface="+mn-ea"/>
                  <a:ea typeface="+mn-ea"/>
                </a:rPr>
                <a:t>	</a:t>
              </a:r>
              <a:endParaRPr lang="ko-KR" altLang="en-US" sz="1000" dirty="0">
                <a:latin typeface="+mn-ea"/>
                <a:ea typeface="+mn-ea"/>
              </a:endParaRPr>
            </a:p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서울대</a:t>
              </a:r>
              <a:r>
                <a:rPr lang="en-US" altLang="ko-KR" sz="1600" dirty="0">
                  <a:latin typeface="+mn-ea"/>
                  <a:ea typeface="+mn-ea"/>
                </a:rPr>
                <a:t>/ </a:t>
              </a:r>
              <a:r>
                <a:rPr lang="ko-KR" altLang="en-US" sz="1600" dirty="0">
                  <a:latin typeface="+mn-ea"/>
                  <a:ea typeface="+mn-ea"/>
                </a:rPr>
                <a:t>석사 </a:t>
              </a:r>
              <a:r>
                <a:rPr lang="en-US" altLang="ko-KR" sz="1600" dirty="0">
                  <a:latin typeface="+mn-ea"/>
                  <a:ea typeface="+mn-ea"/>
                </a:rPr>
                <a:t>/ </a:t>
              </a:r>
              <a:r>
                <a:rPr lang="ko-KR" altLang="en-US" sz="1600" dirty="0" err="1">
                  <a:latin typeface="+mn-ea"/>
                  <a:ea typeface="+mn-ea"/>
                </a:rPr>
                <a:t>버지니아텍</a:t>
              </a:r>
              <a:r>
                <a:rPr lang="ko-KR" altLang="en-US" sz="1600" dirty="0">
                  <a:latin typeface="+mn-ea"/>
                  <a:ea typeface="+mn-ea"/>
                </a:rPr>
                <a:t> 공학박사</a:t>
              </a:r>
            </a:p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연구실</a:t>
              </a:r>
              <a:r>
                <a:rPr lang="en-US" altLang="ko-KR" sz="1600" dirty="0">
                  <a:latin typeface="+mn-ea"/>
                  <a:ea typeface="+mn-ea"/>
                </a:rPr>
                <a:t>: </a:t>
              </a:r>
              <a:r>
                <a:rPr lang="ko-KR" altLang="en-US" sz="1600" dirty="0">
                  <a:latin typeface="+mn-ea"/>
                  <a:ea typeface="+mn-ea"/>
                </a:rPr>
                <a:t>원흥관 </a:t>
              </a:r>
              <a:r>
                <a:rPr lang="en-US" altLang="ko-KR" sz="1600" dirty="0">
                  <a:latin typeface="+mn-ea"/>
                  <a:ea typeface="+mn-ea"/>
                </a:rPr>
                <a:t>E635</a:t>
              </a:r>
              <a:r>
                <a:rPr lang="ko-KR" altLang="en-US" sz="1600" dirty="0">
                  <a:latin typeface="+mn-ea"/>
                  <a:ea typeface="+mn-ea"/>
                </a:rPr>
                <a:t>호   </a:t>
              </a:r>
              <a:r>
                <a:rPr lang="en-US" altLang="ko-KR" sz="1600" dirty="0">
                  <a:latin typeface="+mn-ea"/>
                  <a:ea typeface="+mn-ea"/>
                </a:rPr>
                <a:t>kwakm@dgu.edu</a:t>
              </a:r>
            </a:p>
          </p:txBody>
        </p:sp>
        <p:sp>
          <p:nvSpPr>
            <p:cNvPr id="10" name="Rectangle 17">
              <a:extLst>
                <a:ext uri="{FF2B5EF4-FFF2-40B4-BE49-F238E27FC236}">
                  <a16:creationId xmlns:a16="http://schemas.microsoft.com/office/drawing/2014/main" id="{7E96A15D-24DF-4F46-8B0F-157C9938C94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09313" y="2686397"/>
              <a:ext cx="6143770" cy="9381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전공 </a:t>
              </a:r>
              <a:r>
                <a:rPr lang="en-US" altLang="ko-KR" sz="1600" dirty="0">
                  <a:latin typeface="+mn-ea"/>
                  <a:ea typeface="+mn-ea"/>
                </a:rPr>
                <a:t>: </a:t>
              </a:r>
              <a:r>
                <a:rPr lang="ko-KR" altLang="en-US" sz="1600" dirty="0" err="1">
                  <a:latin typeface="+mn-ea"/>
                  <a:ea typeface="+mn-ea"/>
                </a:rPr>
                <a:t>유체공학</a:t>
              </a:r>
              <a:r>
                <a:rPr lang="ko-KR" altLang="en-US" sz="1600" dirty="0">
                  <a:latin typeface="+mn-ea"/>
                  <a:ea typeface="+mn-ea"/>
                </a:rPr>
                <a:t>  </a:t>
              </a:r>
              <a:r>
                <a:rPr lang="en-US" altLang="ko-KR" sz="1600" b="1" dirty="0">
                  <a:solidFill>
                    <a:srgbClr val="C00000"/>
                  </a:solidFill>
                  <a:latin typeface="+mn-ea"/>
                </a:rPr>
                <a:t>[</a:t>
              </a:r>
              <a:r>
                <a:rPr lang="ko-KR" altLang="en-US" sz="1600" b="1" dirty="0">
                  <a:solidFill>
                    <a:srgbClr val="C00000"/>
                  </a:solidFill>
                  <a:latin typeface="+mn-ea"/>
                </a:rPr>
                <a:t>공학인증 </a:t>
              </a:r>
              <a:r>
                <a:rPr lang="en-US" altLang="ko-KR" sz="1600" b="1" dirty="0">
                  <a:solidFill>
                    <a:srgbClr val="C00000"/>
                  </a:solidFill>
                  <a:latin typeface="+mn-ea"/>
                </a:rPr>
                <a:t>PD]</a:t>
              </a:r>
              <a:endParaRPr lang="ko-KR" altLang="en-US" sz="1600" dirty="0">
                <a:solidFill>
                  <a:srgbClr val="C00000"/>
                </a:solidFill>
                <a:latin typeface="+mn-ea"/>
                <a:ea typeface="+mn-ea"/>
              </a:endParaRPr>
            </a:p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서울대</a:t>
              </a:r>
              <a:r>
                <a:rPr lang="en-US" altLang="ko-KR" sz="1600" dirty="0">
                  <a:latin typeface="+mn-ea"/>
                  <a:ea typeface="+mn-ea"/>
                </a:rPr>
                <a:t>/ </a:t>
              </a:r>
              <a:r>
                <a:rPr lang="ko-KR" altLang="en-US" sz="1600" dirty="0">
                  <a:latin typeface="+mn-ea"/>
                  <a:ea typeface="+mn-ea"/>
                </a:rPr>
                <a:t>석사</a:t>
              </a:r>
              <a:r>
                <a:rPr lang="en-US" altLang="ko-KR" sz="1600" dirty="0">
                  <a:latin typeface="+mn-ea"/>
                  <a:ea typeface="+mn-ea"/>
                </a:rPr>
                <a:t>/ </a:t>
              </a:r>
              <a:r>
                <a:rPr lang="ko-KR" altLang="en-US" sz="1600" dirty="0">
                  <a:latin typeface="+mn-ea"/>
                  <a:ea typeface="+mn-ea"/>
                </a:rPr>
                <a:t>스탠포드대학 공학박사</a:t>
              </a:r>
            </a:p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연구실</a:t>
              </a:r>
              <a:r>
                <a:rPr lang="en-US" altLang="ko-KR" sz="1600" dirty="0">
                  <a:latin typeface="+mn-ea"/>
                  <a:ea typeface="+mn-ea"/>
                </a:rPr>
                <a:t>: </a:t>
              </a:r>
              <a:r>
                <a:rPr lang="ko-KR" altLang="en-US" sz="1600" dirty="0">
                  <a:latin typeface="+mn-ea"/>
                  <a:ea typeface="+mn-ea"/>
                </a:rPr>
                <a:t>원흥관 </a:t>
              </a:r>
              <a:r>
                <a:rPr lang="en-US" altLang="ko-KR" sz="1600" dirty="0">
                  <a:latin typeface="+mn-ea"/>
                  <a:ea typeface="+mn-ea"/>
                </a:rPr>
                <a:t>E633</a:t>
              </a:r>
              <a:r>
                <a:rPr lang="ko-KR" altLang="en-US" sz="1600" dirty="0">
                  <a:latin typeface="+mn-ea"/>
                  <a:ea typeface="+mn-ea"/>
                </a:rPr>
                <a:t>호   </a:t>
              </a:r>
              <a:r>
                <a:rPr lang="en-US" altLang="ko-KR" sz="1600" dirty="0">
                  <a:latin typeface="+mn-ea"/>
                  <a:ea typeface="+mn-ea"/>
                </a:rPr>
                <a:t>seongkj@dgu.edu </a:t>
              </a:r>
            </a:p>
          </p:txBody>
        </p:sp>
        <p:pic>
          <p:nvPicPr>
            <p:cNvPr id="11" name="Picture 23" descr="EMB254f">
              <a:extLst>
                <a:ext uri="{FF2B5EF4-FFF2-40B4-BE49-F238E27FC236}">
                  <a16:creationId xmlns:a16="http://schemas.microsoft.com/office/drawing/2014/main" id="{C51A3363-4E41-4E0A-8D5A-B1BCF52DE0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5563" y="3801805"/>
              <a:ext cx="984943" cy="973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9">
              <a:extLst>
                <a:ext uri="{FF2B5EF4-FFF2-40B4-BE49-F238E27FC236}">
                  <a16:creationId xmlns:a16="http://schemas.microsoft.com/office/drawing/2014/main" id="{9A29AF88-1CD8-4066-8422-0A1CF1B0586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05969" y="3842984"/>
              <a:ext cx="6068519" cy="9309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전공 </a:t>
              </a:r>
              <a:r>
                <a:rPr lang="en-US" altLang="ko-KR" sz="1600" dirty="0">
                  <a:latin typeface="+mn-ea"/>
                  <a:ea typeface="+mn-ea"/>
                </a:rPr>
                <a:t>: </a:t>
              </a:r>
              <a:r>
                <a:rPr lang="ko-KR" altLang="en-US" sz="1600" dirty="0">
                  <a:latin typeface="+mn-ea"/>
                  <a:ea typeface="+mn-ea"/>
                </a:rPr>
                <a:t>정밀가공 및 계측</a:t>
              </a:r>
              <a:endParaRPr lang="en-US" altLang="ko-KR" sz="1200" dirty="0">
                <a:latin typeface="+mn-ea"/>
                <a:ea typeface="+mn-ea"/>
              </a:endParaRPr>
            </a:p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서울대</a:t>
              </a:r>
              <a:r>
                <a:rPr lang="en-US" altLang="ko-KR" sz="1600" dirty="0">
                  <a:latin typeface="+mn-ea"/>
                  <a:ea typeface="+mn-ea"/>
                </a:rPr>
                <a:t>/ KAIST </a:t>
              </a:r>
              <a:r>
                <a:rPr lang="ko-KR" altLang="en-US" sz="1600" dirty="0">
                  <a:latin typeface="+mn-ea"/>
                  <a:ea typeface="+mn-ea"/>
                </a:rPr>
                <a:t>석사</a:t>
              </a:r>
              <a:r>
                <a:rPr lang="en-US" altLang="ko-KR" sz="1600" dirty="0">
                  <a:latin typeface="+mn-ea"/>
                  <a:ea typeface="+mn-ea"/>
                </a:rPr>
                <a:t>/ </a:t>
              </a:r>
              <a:r>
                <a:rPr lang="ko-KR" altLang="en-US" sz="1600" dirty="0">
                  <a:latin typeface="+mn-ea"/>
                  <a:ea typeface="+mn-ea"/>
                </a:rPr>
                <a:t>펜실베니아주립대학 공학박사</a:t>
              </a:r>
            </a:p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연구실</a:t>
              </a:r>
              <a:r>
                <a:rPr lang="en-US" altLang="ko-KR" sz="1600" dirty="0">
                  <a:latin typeface="+mn-ea"/>
                  <a:ea typeface="+mn-ea"/>
                </a:rPr>
                <a:t>: </a:t>
              </a:r>
              <a:r>
                <a:rPr lang="ko-KR" altLang="en-US" sz="1600" dirty="0">
                  <a:latin typeface="+mn-ea"/>
                  <a:ea typeface="+mn-ea"/>
                </a:rPr>
                <a:t>원흥관 </a:t>
              </a:r>
              <a:r>
                <a:rPr lang="en-US" altLang="ko-KR" sz="1600" dirty="0">
                  <a:latin typeface="+mn-ea"/>
                  <a:ea typeface="+mn-ea"/>
                </a:rPr>
                <a:t>E634</a:t>
              </a:r>
              <a:r>
                <a:rPr lang="ko-KR" altLang="en-US" sz="1600" dirty="0">
                  <a:latin typeface="+mn-ea"/>
                  <a:ea typeface="+mn-ea"/>
                </a:rPr>
                <a:t>호   </a:t>
              </a:r>
              <a:r>
                <a:rPr lang="en-US" altLang="ko-KR" sz="1600" dirty="0">
                  <a:latin typeface="+mn-ea"/>
                  <a:ea typeface="+mn-ea"/>
                </a:rPr>
                <a:t>sybang@dgu.edu </a:t>
              </a:r>
            </a:p>
          </p:txBody>
        </p:sp>
        <p:sp>
          <p:nvSpPr>
            <p:cNvPr id="13" name="Rectangle 6">
              <a:extLst>
                <a:ext uri="{FF2B5EF4-FFF2-40B4-BE49-F238E27FC236}">
                  <a16:creationId xmlns:a16="http://schemas.microsoft.com/office/drawing/2014/main" id="{BEFC5218-32C7-40A2-A4FA-6E1EDFD83F8D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641394" y="3779223"/>
              <a:ext cx="827157" cy="1058522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eaLnBrk="1" latinLnBrk="1" hangingPunct="1">
                <a:defRPr/>
              </a:pPr>
              <a:endParaRPr lang="ko-KR" altLang="en-US"/>
            </a:p>
          </p:txBody>
        </p:sp>
        <p:sp>
          <p:nvSpPr>
            <p:cNvPr id="14" name="AutoShape 11">
              <a:extLst>
                <a:ext uri="{FF2B5EF4-FFF2-40B4-BE49-F238E27FC236}">
                  <a16:creationId xmlns:a16="http://schemas.microsoft.com/office/drawing/2014/main" id="{6D135D27-D1A7-4A91-AD55-7D9563C001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2524" y="3834032"/>
              <a:ext cx="6446443" cy="939951"/>
            </a:xfrm>
            <a:prstGeom prst="roundRect">
              <a:avLst>
                <a:gd name="adj" fmla="val 13745"/>
              </a:avLst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15" name="Rectangle 11">
              <a:extLst>
                <a:ext uri="{FF2B5EF4-FFF2-40B4-BE49-F238E27FC236}">
                  <a16:creationId xmlns:a16="http://schemas.microsoft.com/office/drawing/2014/main" id="{7130FCFF-CF1B-4F17-83BB-033A2BBFE56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21363" y="4054249"/>
              <a:ext cx="924742" cy="417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kumimoji="0" lang="ko-KR" altLang="en-US" dirty="0">
                  <a:solidFill>
                    <a:schemeClr val="bg1"/>
                  </a:solidFill>
                  <a:latin typeface="+mn-ea"/>
                  <a:ea typeface="+mn-ea"/>
                </a:rPr>
                <a:t>방세윤</a:t>
              </a:r>
            </a:p>
          </p:txBody>
        </p:sp>
        <p:grpSp>
          <p:nvGrpSpPr>
            <p:cNvPr id="16" name="Group 3">
              <a:extLst>
                <a:ext uri="{FF2B5EF4-FFF2-40B4-BE49-F238E27FC236}">
                  <a16:creationId xmlns:a16="http://schemas.microsoft.com/office/drawing/2014/main" id="{6ACDFCE4-5EC7-4EDF-ABEC-35F2EF67FB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2167" y="1319671"/>
              <a:ext cx="8018339" cy="2297727"/>
              <a:chOff x="534" y="2568"/>
              <a:chExt cx="4795" cy="1454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8684B35A-0459-4326-9ECC-19BD3D1CA21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 rot="3419336">
                <a:off x="570" y="2579"/>
                <a:ext cx="561" cy="633"/>
              </a:xfrm>
              <a:prstGeom prst="rect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effectLst/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eaLnBrk="1" latinLnBrk="1" hangingPunct="1">
                  <a:defRPr/>
                </a:pPr>
                <a:endParaRPr lang="ko-KR" altLang="en-US" dirty="0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938D4633-9B13-442A-877D-3C8181FCAC6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 rot="3419336">
                <a:off x="572" y="3351"/>
                <a:ext cx="560" cy="632"/>
              </a:xfrm>
              <a:prstGeom prst="rect">
                <a:avLst/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effectLst/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chemeClr val="accent2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eaLnBrk="1" latinLnBrk="1" hangingPunct="1">
                  <a:defRPr/>
                </a:pPr>
                <a:endParaRPr lang="ko-KR" altLang="en-US"/>
              </a:p>
            </p:txBody>
          </p:sp>
          <p:sp>
            <p:nvSpPr>
              <p:cNvPr id="19" name="AutoShape 10">
                <a:extLst>
                  <a:ext uri="{FF2B5EF4-FFF2-40B4-BE49-F238E27FC236}">
                    <a16:creationId xmlns:a16="http://schemas.microsoft.com/office/drawing/2014/main" id="{44D692AA-F8F5-467C-8335-C46DE81706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4" y="2568"/>
                <a:ext cx="3855" cy="638"/>
              </a:xfrm>
              <a:prstGeom prst="roundRect">
                <a:avLst>
                  <a:gd name="adj" fmla="val 13745"/>
                </a:avLst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latinLnBrk="1" hangingPunct="1"/>
                <a:endParaRPr lang="ko-KR" altLang="en-US"/>
              </a:p>
            </p:txBody>
          </p:sp>
          <p:sp>
            <p:nvSpPr>
              <p:cNvPr id="20" name="AutoShape 11">
                <a:extLst>
                  <a:ext uri="{FF2B5EF4-FFF2-40B4-BE49-F238E27FC236}">
                    <a16:creationId xmlns:a16="http://schemas.microsoft.com/office/drawing/2014/main" id="{187C6E14-F59C-44F6-A517-7A6DE55852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4" y="3384"/>
                <a:ext cx="3855" cy="638"/>
              </a:xfrm>
              <a:prstGeom prst="roundRect">
                <a:avLst>
                  <a:gd name="adj" fmla="val 13745"/>
                </a:avLst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latinLnBrk="1" hangingPunct="1"/>
                <a:endParaRPr lang="ko-KR" altLang="en-US"/>
              </a:p>
            </p:txBody>
          </p:sp>
          <p:sp>
            <p:nvSpPr>
              <p:cNvPr id="23" name="Rectangle 15">
                <a:extLst>
                  <a:ext uri="{FF2B5EF4-FFF2-40B4-BE49-F238E27FC236}">
                    <a16:creationId xmlns:a16="http://schemas.microsoft.com/office/drawing/2014/main" id="{E02DA971-89DF-4FBC-AB24-50BD6B6C44D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603" y="2795"/>
                <a:ext cx="553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kumimoji="0" lang="ko-KR" altLang="en-US" dirty="0">
                    <a:solidFill>
                      <a:schemeClr val="bg1"/>
                    </a:solidFill>
                    <a:latin typeface="+mn-ea"/>
                    <a:ea typeface="+mn-ea"/>
                  </a:rPr>
                  <a:t>곽문규</a:t>
                </a:r>
              </a:p>
            </p:txBody>
          </p:sp>
          <p:sp>
            <p:nvSpPr>
              <p:cNvPr id="24" name="Rectangle 16">
                <a:extLst>
                  <a:ext uri="{FF2B5EF4-FFF2-40B4-BE49-F238E27FC236}">
                    <a16:creationId xmlns:a16="http://schemas.microsoft.com/office/drawing/2014/main" id="{F36D1522-A1EF-478A-9450-5730C832D75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612" y="3521"/>
                <a:ext cx="553" cy="2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kumimoji="0" lang="ko-KR" altLang="en-US" dirty="0">
                    <a:solidFill>
                      <a:schemeClr val="bg1"/>
                    </a:solidFill>
                    <a:latin typeface="+mn-ea"/>
                    <a:ea typeface="+mn-ea"/>
                  </a:rPr>
                  <a:t>성관제</a:t>
                </a:r>
              </a:p>
            </p:txBody>
          </p:sp>
          <p:pic>
            <p:nvPicPr>
              <p:cNvPr id="25" name="Picture 21" descr="EMB1494">
                <a:extLst>
                  <a:ext uri="{FF2B5EF4-FFF2-40B4-BE49-F238E27FC236}">
                    <a16:creationId xmlns:a16="http://schemas.microsoft.com/office/drawing/2014/main" id="{2A9C4FA0-9F55-4BFB-86AA-3A18837525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40" y="2614"/>
                <a:ext cx="545" cy="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1" name="Rectangle 6">
              <a:extLst>
                <a:ext uri="{FF2B5EF4-FFF2-40B4-BE49-F238E27FC236}">
                  <a16:creationId xmlns:a16="http://schemas.microsoft.com/office/drawing/2014/main" id="{C9BA160C-F3CF-4101-B2BA-9326C9A8A7E1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638725" y="5072050"/>
              <a:ext cx="886303" cy="1040791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 anchor="ctr">
              <a:flatTx/>
            </a:bodyPr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32" name="AutoShape 9">
              <a:extLst>
                <a:ext uri="{FF2B5EF4-FFF2-40B4-BE49-F238E27FC236}">
                  <a16:creationId xmlns:a16="http://schemas.microsoft.com/office/drawing/2014/main" id="{CB4F6D6F-1AA8-4EE1-B733-FDB46909F6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4106" y="4928613"/>
              <a:ext cx="6338467" cy="1035286"/>
            </a:xfrm>
            <a:prstGeom prst="roundRect">
              <a:avLst>
                <a:gd name="adj" fmla="val 13745"/>
              </a:avLst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33" name="Rectangle 12">
              <a:extLst>
                <a:ext uri="{FF2B5EF4-FFF2-40B4-BE49-F238E27FC236}">
                  <a16:creationId xmlns:a16="http://schemas.microsoft.com/office/drawing/2014/main" id="{EE475DFC-9650-4DDE-9E7A-3862CC0D1E6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91760" y="5404450"/>
              <a:ext cx="1160914" cy="4165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defRPr/>
              </a:pPr>
              <a:r>
                <a:rPr kumimoji="0" lang="ko-KR" altLang="en-US">
                  <a:solidFill>
                    <a:schemeClr val="bg1"/>
                  </a:solidFill>
                  <a:latin typeface="+mn-ea"/>
                  <a:ea typeface="+mn-ea"/>
                </a:rPr>
                <a:t>임중연</a:t>
              </a:r>
              <a:endParaRPr kumimoji="0" lang="ko-KR" altLang="en-US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34" name="Rectangle 17">
              <a:extLst>
                <a:ext uri="{FF2B5EF4-FFF2-40B4-BE49-F238E27FC236}">
                  <a16:creationId xmlns:a16="http://schemas.microsoft.com/office/drawing/2014/main" id="{D341DD8F-B6BD-41CC-84E6-9C39CA105AC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04774" y="4971330"/>
              <a:ext cx="5874253" cy="93637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전공 </a:t>
              </a:r>
              <a:r>
                <a:rPr lang="en-US" altLang="ko-KR" sz="1600" dirty="0">
                  <a:latin typeface="+mn-ea"/>
                  <a:ea typeface="+mn-ea"/>
                </a:rPr>
                <a:t>: </a:t>
              </a:r>
              <a:r>
                <a:rPr lang="ko-KR" altLang="en-US" sz="1600" dirty="0">
                  <a:latin typeface="+mn-ea"/>
                  <a:ea typeface="+mn-ea"/>
                </a:rPr>
                <a:t>소재 및 설계 </a:t>
              </a:r>
              <a:r>
                <a:rPr lang="en-US" altLang="ko-KR" sz="1400" b="1" dirty="0">
                  <a:latin typeface="+mn-ea"/>
                  <a:ea typeface="+mn-ea"/>
                </a:rPr>
                <a:t>	</a:t>
              </a:r>
              <a:endParaRPr lang="ko-KR" altLang="en-US" sz="1200" u="sng" dirty="0">
                <a:latin typeface="+mn-ea"/>
                <a:ea typeface="+mn-ea"/>
              </a:endParaRPr>
            </a:p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서울대</a:t>
              </a:r>
              <a:r>
                <a:rPr lang="en-US" altLang="ko-KR" sz="1600" dirty="0">
                  <a:latin typeface="+mn-ea"/>
                  <a:ea typeface="+mn-ea"/>
                </a:rPr>
                <a:t>/ UC</a:t>
              </a:r>
              <a:r>
                <a:rPr lang="ko-KR" altLang="en-US" sz="1600" dirty="0">
                  <a:latin typeface="+mn-ea"/>
                  <a:ea typeface="+mn-ea"/>
                </a:rPr>
                <a:t>버클리대학 석사</a:t>
              </a:r>
              <a:r>
                <a:rPr lang="en-US" altLang="ko-KR" sz="1600" dirty="0">
                  <a:latin typeface="+mn-ea"/>
                  <a:ea typeface="+mn-ea"/>
                </a:rPr>
                <a:t>, </a:t>
              </a:r>
              <a:r>
                <a:rPr lang="ko-KR" altLang="en-US" sz="1600" dirty="0">
                  <a:latin typeface="+mn-ea"/>
                  <a:ea typeface="+mn-ea"/>
                </a:rPr>
                <a:t>공학박사  </a:t>
              </a:r>
            </a:p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연구실</a:t>
              </a:r>
              <a:r>
                <a:rPr lang="en-US" altLang="ko-KR" sz="1600" dirty="0">
                  <a:latin typeface="+mn-ea"/>
                  <a:ea typeface="+mn-ea"/>
                </a:rPr>
                <a:t>: </a:t>
              </a:r>
              <a:r>
                <a:rPr lang="ko-KR" altLang="en-US" sz="1600" dirty="0">
                  <a:latin typeface="+mn-ea"/>
                  <a:ea typeface="+mn-ea"/>
                </a:rPr>
                <a:t>원흥관 </a:t>
              </a:r>
              <a:r>
                <a:rPr lang="en-US" altLang="ko-KR" sz="1600" dirty="0">
                  <a:latin typeface="+mn-ea"/>
                  <a:ea typeface="+mn-ea"/>
                </a:rPr>
                <a:t>E630</a:t>
              </a:r>
              <a:r>
                <a:rPr lang="ko-KR" altLang="en-US" sz="1600" dirty="0">
                  <a:latin typeface="+mn-ea"/>
                  <a:ea typeface="+mn-ea"/>
                </a:rPr>
                <a:t>호   </a:t>
              </a:r>
              <a:r>
                <a:rPr lang="en-US" altLang="ko-KR" sz="1600" dirty="0">
                  <a:latin typeface="+mn-ea"/>
                  <a:ea typeface="+mn-ea"/>
                </a:rPr>
                <a:t>jylim@dgu.edu</a:t>
              </a:r>
            </a:p>
          </p:txBody>
        </p:sp>
        <p:pic>
          <p:nvPicPr>
            <p:cNvPr id="35" name="그림 28" descr="반명함.JPG">
              <a:extLst>
                <a:ext uri="{FF2B5EF4-FFF2-40B4-BE49-F238E27FC236}">
                  <a16:creationId xmlns:a16="http://schemas.microsoft.com/office/drawing/2014/main" id="{1536E16A-5387-486C-A99B-1FB1C38250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9169" y="5010718"/>
              <a:ext cx="911365" cy="896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89658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D0464E24-56EB-4F24-9D45-2B37E7D75DF7}"/>
              </a:ext>
            </a:extLst>
          </p:cNvPr>
          <p:cNvSpPr/>
          <p:nvPr/>
        </p:nvSpPr>
        <p:spPr>
          <a:xfrm>
            <a:off x="428200" y="262470"/>
            <a:ext cx="2957395" cy="710296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3B96A-8CA4-4EDC-BD63-A7486493A835}"/>
              </a:ext>
            </a:extLst>
          </p:cNvPr>
          <p:cNvSpPr txBox="1"/>
          <p:nvPr/>
        </p:nvSpPr>
        <p:spPr>
          <a:xfrm>
            <a:off x="428201" y="356007"/>
            <a:ext cx="642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2. </a:t>
            </a:r>
            <a:r>
              <a:rPr lang="ko-KR" altLang="en-US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교수님 소개</a:t>
            </a:r>
            <a:endParaRPr lang="ko-KR" altLang="en-US" b="1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92111" y="1370039"/>
            <a:ext cx="8281499" cy="4602498"/>
            <a:chOff x="520686" y="2167597"/>
            <a:chExt cx="7827147" cy="4127706"/>
          </a:xfrm>
        </p:grpSpPr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0CFF0C40-64E7-4A03-9114-F4E974C518FC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670682" y="3239366"/>
              <a:ext cx="785813" cy="1004888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 anchor="ctr">
              <a:flatTx/>
            </a:bodyPr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520686" y="2167597"/>
              <a:ext cx="7827147" cy="2017917"/>
              <a:chOff x="520686" y="2167597"/>
              <a:chExt cx="7827147" cy="2017917"/>
            </a:xfrm>
          </p:grpSpPr>
          <p:sp>
            <p:nvSpPr>
              <p:cNvPr id="28" name="Rectangle 7">
                <a:extLst>
                  <a:ext uri="{FF2B5EF4-FFF2-40B4-BE49-F238E27FC236}">
                    <a16:creationId xmlns:a16="http://schemas.microsoft.com/office/drawing/2014/main" id="{8D079341-9A1F-4EC4-88DD-C541796DA75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 rot="3419336">
                <a:off x="645120" y="2163806"/>
                <a:ext cx="784521" cy="1033389"/>
              </a:xfrm>
              <a:prstGeom prst="rect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effectLst/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eaLnBrk="1" latinLnBrk="1" hangingPunct="1">
                  <a:defRPr/>
                </a:pPr>
                <a:endParaRPr lang="ko-KR" altLang="en-US">
                  <a:latin typeface="+mn-ea"/>
                  <a:ea typeface="+mn-ea"/>
                </a:endParaRPr>
              </a:p>
            </p:txBody>
          </p:sp>
          <p:sp>
            <p:nvSpPr>
              <p:cNvPr id="30" name="AutoShape 10">
                <a:extLst>
                  <a:ext uri="{FF2B5EF4-FFF2-40B4-BE49-F238E27FC236}">
                    <a16:creationId xmlns:a16="http://schemas.microsoft.com/office/drawing/2014/main" id="{D01B55F5-AB76-4E4D-8B97-EFDCB9B99C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4445" y="2167597"/>
                <a:ext cx="6293388" cy="917970"/>
              </a:xfrm>
              <a:prstGeom prst="roundRect">
                <a:avLst>
                  <a:gd name="adj" fmla="val 13745"/>
                </a:avLst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lang="ko-KR" altLang="en-US">
                  <a:latin typeface="+mn-ea"/>
                  <a:ea typeface="+mn-ea"/>
                </a:endParaRPr>
              </a:p>
            </p:txBody>
          </p:sp>
          <p:sp>
            <p:nvSpPr>
              <p:cNvPr id="33" name="Rectangle 13">
                <a:extLst>
                  <a:ext uri="{FF2B5EF4-FFF2-40B4-BE49-F238E27FC236}">
                    <a16:creationId xmlns:a16="http://schemas.microsoft.com/office/drawing/2014/main" id="{09C049AE-C259-449C-8228-E52A0C7BA7A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647207" y="2527506"/>
                <a:ext cx="894624" cy="3113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kumimoji="0" lang="ko-KR" altLang="en-US">
                    <a:solidFill>
                      <a:schemeClr val="bg1"/>
                    </a:solidFill>
                    <a:latin typeface="+mn-ea"/>
                    <a:ea typeface="+mn-ea"/>
                  </a:rPr>
                  <a:t>송명호</a:t>
                </a:r>
              </a:p>
            </p:txBody>
          </p:sp>
          <p:sp>
            <p:nvSpPr>
              <p:cNvPr id="34" name="AutoShape 14">
                <a:extLst>
                  <a:ext uri="{FF2B5EF4-FFF2-40B4-BE49-F238E27FC236}">
                    <a16:creationId xmlns:a16="http://schemas.microsoft.com/office/drawing/2014/main" id="{B6EF95E2-C69E-4F54-9E22-260F3C8838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4445" y="3267544"/>
                <a:ext cx="6293388" cy="917970"/>
              </a:xfrm>
              <a:prstGeom prst="roundRect">
                <a:avLst>
                  <a:gd name="adj" fmla="val 13745"/>
                </a:avLst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lang="ko-KR" altLang="en-US">
                  <a:latin typeface="+mn-ea"/>
                  <a:ea typeface="+mn-ea"/>
                </a:endParaRPr>
              </a:p>
            </p:txBody>
          </p:sp>
          <p:sp>
            <p:nvSpPr>
              <p:cNvPr id="35" name="Rectangle 15">
                <a:extLst>
                  <a:ext uri="{FF2B5EF4-FFF2-40B4-BE49-F238E27FC236}">
                    <a16:creationId xmlns:a16="http://schemas.microsoft.com/office/drawing/2014/main" id="{844B9AFE-2878-41DA-A7AA-E363AA40BA6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647207" y="3568142"/>
                <a:ext cx="894624" cy="3113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kumimoji="0" lang="ko-KR" altLang="en-US" dirty="0">
                    <a:solidFill>
                      <a:schemeClr val="bg1"/>
                    </a:solidFill>
                    <a:latin typeface="+mn-ea"/>
                    <a:ea typeface="+mn-ea"/>
                  </a:rPr>
                  <a:t>이상용</a:t>
                </a:r>
              </a:p>
            </p:txBody>
          </p:sp>
          <p:sp>
            <p:nvSpPr>
              <p:cNvPr id="36" name="Rectangle 18">
                <a:extLst>
                  <a:ext uri="{FF2B5EF4-FFF2-40B4-BE49-F238E27FC236}">
                    <a16:creationId xmlns:a16="http://schemas.microsoft.com/office/drawing/2014/main" id="{D76AAF09-CD4D-41C0-9396-3883F426E2F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83830" y="2256563"/>
                <a:ext cx="5922805" cy="83035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defRPr/>
                </a:pPr>
                <a:r>
                  <a:rPr lang="ko-KR" altLang="en-US" sz="1600" dirty="0">
                    <a:latin typeface="+mn-ea"/>
                    <a:ea typeface="+mn-ea"/>
                  </a:rPr>
                  <a:t>전공 </a:t>
                </a:r>
                <a:r>
                  <a:rPr lang="en-US" altLang="ko-KR" sz="1600" dirty="0">
                    <a:latin typeface="+mn-ea"/>
                    <a:ea typeface="+mn-ea"/>
                  </a:rPr>
                  <a:t>: </a:t>
                </a:r>
                <a:r>
                  <a:rPr lang="ko-KR" altLang="en-US" sz="1600" dirty="0">
                    <a:latin typeface="+mn-ea"/>
                    <a:ea typeface="+mn-ea"/>
                  </a:rPr>
                  <a:t>열공학 </a:t>
                </a:r>
                <a:r>
                  <a:rPr lang="en-US" altLang="ko-KR" sz="1600" dirty="0">
                    <a:latin typeface="+mn-ea"/>
                    <a:ea typeface="+mn-ea"/>
                  </a:rPr>
                  <a:t>	</a:t>
                </a:r>
                <a:endParaRPr lang="ko-KR" altLang="en-US" sz="1200" dirty="0">
                  <a:latin typeface="+mn-ea"/>
                  <a:ea typeface="+mn-ea"/>
                </a:endParaRPr>
              </a:p>
              <a:p>
                <a:pPr eaLnBrk="1" hangingPunct="1">
                  <a:defRPr/>
                </a:pPr>
                <a:r>
                  <a:rPr lang="ko-KR" altLang="en-US" sz="1600" dirty="0">
                    <a:latin typeface="+mn-ea"/>
                    <a:ea typeface="+mn-ea"/>
                  </a:rPr>
                  <a:t>서울대</a:t>
                </a:r>
                <a:r>
                  <a:rPr lang="en-US" altLang="ko-KR" sz="1600" dirty="0">
                    <a:latin typeface="+mn-ea"/>
                    <a:ea typeface="+mn-ea"/>
                  </a:rPr>
                  <a:t>/ </a:t>
                </a:r>
                <a:r>
                  <a:rPr lang="ko-KR" altLang="en-US" sz="1600" dirty="0">
                    <a:latin typeface="+mn-ea"/>
                    <a:ea typeface="+mn-ea"/>
                  </a:rPr>
                  <a:t>석사</a:t>
                </a:r>
                <a:r>
                  <a:rPr lang="en-US" altLang="ko-KR" sz="1600" dirty="0">
                    <a:latin typeface="+mn-ea"/>
                    <a:ea typeface="+mn-ea"/>
                  </a:rPr>
                  <a:t>/ </a:t>
                </a:r>
                <a:r>
                  <a:rPr lang="ko-KR" altLang="en-US" sz="1600" dirty="0">
                    <a:latin typeface="+mn-ea"/>
                    <a:ea typeface="+mn-ea"/>
                  </a:rPr>
                  <a:t>퍼듀대학 공학박사 </a:t>
                </a:r>
              </a:p>
              <a:p>
                <a:pPr eaLnBrk="1" hangingPunct="1">
                  <a:defRPr/>
                </a:pPr>
                <a:r>
                  <a:rPr lang="ko-KR" altLang="en-US" sz="1600" dirty="0">
                    <a:latin typeface="+mn-ea"/>
                    <a:ea typeface="+mn-ea"/>
                  </a:rPr>
                  <a:t>연구실</a:t>
                </a:r>
                <a:r>
                  <a:rPr lang="en-US" altLang="ko-KR" sz="1600" dirty="0">
                    <a:latin typeface="+mn-ea"/>
                    <a:ea typeface="+mn-ea"/>
                  </a:rPr>
                  <a:t>: </a:t>
                </a:r>
                <a:r>
                  <a:rPr lang="ko-KR" altLang="en-US" sz="1600" dirty="0">
                    <a:latin typeface="+mn-ea"/>
                    <a:ea typeface="+mn-ea"/>
                  </a:rPr>
                  <a:t>원흥관 </a:t>
                </a:r>
                <a:r>
                  <a:rPr lang="en-US" altLang="ko-KR" sz="1600" dirty="0">
                    <a:latin typeface="+mn-ea"/>
                    <a:ea typeface="+mn-ea"/>
                  </a:rPr>
                  <a:t>E632</a:t>
                </a:r>
                <a:r>
                  <a:rPr lang="ko-KR" altLang="en-US" sz="1600" dirty="0">
                    <a:latin typeface="+mn-ea"/>
                    <a:ea typeface="+mn-ea"/>
                  </a:rPr>
                  <a:t>호   </a:t>
                </a:r>
                <a:r>
                  <a:rPr lang="en-US" altLang="ko-KR" sz="1600" dirty="0">
                    <a:latin typeface="+mn-ea"/>
                    <a:ea typeface="+mn-ea"/>
                  </a:rPr>
                  <a:t>songm@dgu.edu</a:t>
                </a:r>
              </a:p>
            </p:txBody>
          </p:sp>
          <p:sp>
            <p:nvSpPr>
              <p:cNvPr id="37" name="Rectangle 19">
                <a:extLst>
                  <a:ext uri="{FF2B5EF4-FFF2-40B4-BE49-F238E27FC236}">
                    <a16:creationId xmlns:a16="http://schemas.microsoft.com/office/drawing/2014/main" id="{54DA8780-0E2C-4217-89C1-B6152D26676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83830" y="3340334"/>
                <a:ext cx="5757920" cy="83035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defRPr/>
                </a:pPr>
                <a:r>
                  <a:rPr lang="ko-KR" altLang="en-US" sz="1600" dirty="0">
                    <a:latin typeface="+mn-ea"/>
                    <a:ea typeface="+mn-ea"/>
                  </a:rPr>
                  <a:t>전공 </a:t>
                </a:r>
                <a:r>
                  <a:rPr lang="en-US" altLang="ko-KR" sz="1600" dirty="0">
                    <a:latin typeface="+mn-ea"/>
                    <a:ea typeface="+mn-ea"/>
                  </a:rPr>
                  <a:t>: </a:t>
                </a:r>
                <a:r>
                  <a:rPr lang="ko-KR" altLang="en-US" sz="1600" dirty="0">
                    <a:latin typeface="+mn-ea"/>
                    <a:ea typeface="+mn-ea"/>
                  </a:rPr>
                  <a:t>통계열역학 및 반응공학 </a:t>
                </a:r>
                <a:endParaRPr lang="en-US" altLang="ko-KR" sz="1600" dirty="0">
                  <a:latin typeface="+mn-ea"/>
                  <a:ea typeface="+mn-ea"/>
                </a:endParaRPr>
              </a:p>
              <a:p>
                <a:pPr eaLnBrk="1" hangingPunct="1">
                  <a:defRPr/>
                </a:pPr>
                <a:r>
                  <a:rPr lang="ko-KR" altLang="en-US" sz="1600" dirty="0">
                    <a:latin typeface="+mn-ea"/>
                    <a:ea typeface="+mn-ea"/>
                  </a:rPr>
                  <a:t>서강대</a:t>
                </a:r>
                <a:r>
                  <a:rPr lang="en-US" altLang="ko-KR" sz="1600" dirty="0">
                    <a:latin typeface="+mn-ea"/>
                    <a:ea typeface="+mn-ea"/>
                  </a:rPr>
                  <a:t>/ </a:t>
                </a:r>
                <a:r>
                  <a:rPr lang="ko-KR" altLang="en-US" sz="1600" dirty="0">
                    <a:latin typeface="+mn-ea"/>
                    <a:ea typeface="+mn-ea"/>
                  </a:rPr>
                  <a:t>석사</a:t>
                </a:r>
                <a:r>
                  <a:rPr lang="en-US" altLang="ko-KR" sz="1600" dirty="0">
                    <a:latin typeface="+mn-ea"/>
                    <a:ea typeface="+mn-ea"/>
                  </a:rPr>
                  <a:t>/ </a:t>
                </a:r>
                <a:r>
                  <a:rPr lang="ko-KR" altLang="en-US" sz="1600" dirty="0">
                    <a:latin typeface="+mn-ea"/>
                    <a:ea typeface="+mn-ea"/>
                  </a:rPr>
                  <a:t>피츠버그대학 공학박사 </a:t>
                </a:r>
              </a:p>
              <a:p>
                <a:pPr eaLnBrk="1" hangingPunct="1">
                  <a:defRPr/>
                </a:pPr>
                <a:r>
                  <a:rPr lang="ko-KR" altLang="en-US" sz="1600" dirty="0">
                    <a:latin typeface="+mn-ea"/>
                    <a:ea typeface="+mn-ea"/>
                  </a:rPr>
                  <a:t>연구실</a:t>
                </a:r>
                <a:r>
                  <a:rPr lang="en-US" altLang="ko-KR" sz="1600" dirty="0">
                    <a:latin typeface="+mn-ea"/>
                    <a:ea typeface="+mn-ea"/>
                  </a:rPr>
                  <a:t>: </a:t>
                </a:r>
                <a:r>
                  <a:rPr lang="ko-KR" altLang="en-US" sz="1600" dirty="0">
                    <a:latin typeface="+mn-ea"/>
                    <a:ea typeface="+mn-ea"/>
                  </a:rPr>
                  <a:t>원흥관 </a:t>
                </a:r>
                <a:r>
                  <a:rPr lang="en-US" altLang="ko-KR" sz="1600" dirty="0">
                    <a:latin typeface="+mn-ea"/>
                    <a:ea typeface="+mn-ea"/>
                  </a:rPr>
                  <a:t>E643</a:t>
                </a:r>
                <a:r>
                  <a:rPr lang="ko-KR" altLang="en-US" sz="1600" dirty="0">
                    <a:latin typeface="+mn-ea"/>
                    <a:ea typeface="+mn-ea"/>
                  </a:rPr>
                  <a:t>호   </a:t>
                </a:r>
                <a:r>
                  <a:rPr lang="en-US" altLang="ko-KR" sz="1600" dirty="0">
                    <a:latin typeface="+mn-ea"/>
                    <a:ea typeface="+mn-ea"/>
                  </a:rPr>
                  <a:t>lee_sangyong@dgu.edu</a:t>
                </a:r>
              </a:p>
            </p:txBody>
          </p:sp>
        </p:grpSp>
        <p:pic>
          <p:nvPicPr>
            <p:cNvPr id="38" name="Picture 20" descr="EMB1498">
              <a:extLst>
                <a:ext uri="{FF2B5EF4-FFF2-40B4-BE49-F238E27FC236}">
                  <a16:creationId xmlns:a16="http://schemas.microsoft.com/office/drawing/2014/main" id="{3CE2CEA3-E8F0-4A94-9FCD-3D2B63B68E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5183" y="2244003"/>
              <a:ext cx="720725" cy="795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그림 12" descr="이상용..jpg">
              <a:extLst>
                <a:ext uri="{FF2B5EF4-FFF2-40B4-BE49-F238E27FC236}">
                  <a16:creationId xmlns:a16="http://schemas.microsoft.com/office/drawing/2014/main" id="{720F841B-ECD3-4153-B5B0-B80F82815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4545" y="3336203"/>
              <a:ext cx="749300" cy="815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2" name="Group 4">
              <a:extLst>
                <a:ext uri="{FF2B5EF4-FFF2-40B4-BE49-F238E27FC236}">
                  <a16:creationId xmlns:a16="http://schemas.microsoft.com/office/drawing/2014/main" id="{F43D91E8-6E7B-45BF-8F69-4D9094D0CE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3045" y="4266478"/>
              <a:ext cx="7796213" cy="2028825"/>
              <a:chOff x="561" y="981"/>
              <a:chExt cx="4795" cy="1498"/>
            </a:xfrm>
          </p:grpSpPr>
          <p:sp>
            <p:nvSpPr>
              <p:cNvPr id="43" name="Rectangle 5">
                <a:extLst>
                  <a:ext uri="{FF2B5EF4-FFF2-40B4-BE49-F238E27FC236}">
                    <a16:creationId xmlns:a16="http://schemas.microsoft.com/office/drawing/2014/main" id="{59E0D87E-5EDD-461C-877B-DECCEBC7B00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 rot="3419336">
                <a:off x="594" y="1101"/>
                <a:ext cx="579" cy="632"/>
              </a:xfrm>
              <a:prstGeom prst="rect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effectLst/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eaLnBrk="1" latinLnBrk="1" hangingPunct="1">
                  <a:defRPr/>
                </a:pPr>
                <a:endParaRPr lang="ko-KR" altLang="en-US">
                  <a:latin typeface="+mn-ea"/>
                  <a:ea typeface="+mn-ea"/>
                </a:endParaRPr>
              </a:p>
            </p:txBody>
          </p:sp>
          <p:sp>
            <p:nvSpPr>
              <p:cNvPr id="44" name="Rectangle 6">
                <a:extLst>
                  <a:ext uri="{FF2B5EF4-FFF2-40B4-BE49-F238E27FC236}">
                    <a16:creationId xmlns:a16="http://schemas.microsoft.com/office/drawing/2014/main" id="{55D8AD3E-0EFF-4237-BD7F-4C091B1585E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 rot="3419336">
                <a:off x="586" y="1871"/>
                <a:ext cx="583" cy="633"/>
              </a:xfrm>
              <a:prstGeom prst="rect">
                <a:avLst/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effectLst/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chemeClr val="accent2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eaLnBrk="1" latinLnBrk="1" hangingPunct="1">
                  <a:defRPr/>
                </a:pPr>
                <a:endParaRPr lang="ko-KR" altLang="en-US">
                  <a:latin typeface="+mn-ea"/>
                  <a:ea typeface="+mn-ea"/>
                </a:endParaRPr>
              </a:p>
            </p:txBody>
          </p:sp>
          <p:sp>
            <p:nvSpPr>
              <p:cNvPr id="45" name="AutoShape 8">
                <a:extLst>
                  <a:ext uri="{FF2B5EF4-FFF2-40B4-BE49-F238E27FC236}">
                    <a16:creationId xmlns:a16="http://schemas.microsoft.com/office/drawing/2014/main" id="{14176D29-09E4-4921-AF8C-26004F5637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1" y="981"/>
                <a:ext cx="3855" cy="681"/>
              </a:xfrm>
              <a:prstGeom prst="roundRect">
                <a:avLst>
                  <a:gd name="adj" fmla="val 13745"/>
                </a:avLst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lang="ko-KR" altLang="en-US">
                  <a:latin typeface="+mn-ea"/>
                  <a:ea typeface="+mn-ea"/>
                </a:endParaRPr>
              </a:p>
            </p:txBody>
          </p:sp>
          <p:sp>
            <p:nvSpPr>
              <p:cNvPr id="46" name="AutoShape 9">
                <a:extLst>
                  <a:ext uri="{FF2B5EF4-FFF2-40B4-BE49-F238E27FC236}">
                    <a16:creationId xmlns:a16="http://schemas.microsoft.com/office/drawing/2014/main" id="{837ED7C3-2DC7-4F4C-BF4F-A8C6FB8A0E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1" y="1753"/>
                <a:ext cx="3855" cy="681"/>
              </a:xfrm>
              <a:prstGeom prst="roundRect">
                <a:avLst>
                  <a:gd name="adj" fmla="val 13745"/>
                </a:avLst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lang="ko-KR" altLang="en-US">
                  <a:latin typeface="+mn-ea"/>
                  <a:ea typeface="+mn-ea"/>
                </a:endParaRPr>
              </a:p>
            </p:txBody>
          </p:sp>
          <p:sp>
            <p:nvSpPr>
              <p:cNvPr id="47" name="Rectangle 11">
                <a:extLst>
                  <a:ext uri="{FF2B5EF4-FFF2-40B4-BE49-F238E27FC236}">
                    <a16:creationId xmlns:a16="http://schemas.microsoft.com/office/drawing/2014/main" id="{8D78F878-471A-471D-B476-88D718E7EF8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639" y="1290"/>
                <a:ext cx="553" cy="2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kumimoji="0" lang="ko-KR" altLang="en-US" dirty="0">
                    <a:solidFill>
                      <a:schemeClr val="bg1"/>
                    </a:solidFill>
                    <a:latin typeface="+mn-ea"/>
                    <a:ea typeface="+mn-ea"/>
                  </a:rPr>
                  <a:t>고봉환</a:t>
                </a:r>
              </a:p>
            </p:txBody>
          </p:sp>
          <p:sp>
            <p:nvSpPr>
              <p:cNvPr id="48" name="Rectangle 12">
                <a:extLst>
                  <a:ext uri="{FF2B5EF4-FFF2-40B4-BE49-F238E27FC236}">
                    <a16:creationId xmlns:a16="http://schemas.microsoft.com/office/drawing/2014/main" id="{42783AC1-AABD-4942-A373-87DC4209784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639" y="2066"/>
                <a:ext cx="553" cy="2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kumimoji="0" lang="ko-KR" altLang="en-US" dirty="0">
                    <a:solidFill>
                      <a:schemeClr val="bg1"/>
                    </a:solidFill>
                    <a:latin typeface="+mn-ea"/>
                    <a:ea typeface="+mn-ea"/>
                  </a:rPr>
                  <a:t>김흥수</a:t>
                </a:r>
              </a:p>
            </p:txBody>
          </p:sp>
        </p:grpSp>
        <p:pic>
          <p:nvPicPr>
            <p:cNvPr id="49" name="Picture 20" descr="bkoh">
              <a:extLst>
                <a:ext uri="{FF2B5EF4-FFF2-40B4-BE49-F238E27FC236}">
                  <a16:creationId xmlns:a16="http://schemas.microsoft.com/office/drawing/2014/main" id="{D70742CF-1BF7-42F6-B240-CE86966E4A32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44" b="9961"/>
            <a:stretch>
              <a:fillRect/>
            </a:stretch>
          </p:blipFill>
          <p:spPr bwMode="auto">
            <a:xfrm>
              <a:off x="7412795" y="4295053"/>
              <a:ext cx="801688" cy="841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그림 23" descr="기계자동차-김흥수 교수.jpg">
              <a:extLst>
                <a:ext uri="{FF2B5EF4-FFF2-40B4-BE49-F238E27FC236}">
                  <a16:creationId xmlns:a16="http://schemas.microsoft.com/office/drawing/2014/main" id="{DCEAEB7C-DAC6-4F7B-BAE6-A760082BB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0258" y="5334866"/>
              <a:ext cx="790575" cy="844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" name="Rectangle 12">
              <a:extLst>
                <a:ext uri="{FF2B5EF4-FFF2-40B4-BE49-F238E27FC236}">
                  <a16:creationId xmlns:a16="http://schemas.microsoft.com/office/drawing/2014/main" id="{55C08E96-001A-44F6-BB6E-39CA0AF0CE8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83558" y="4276003"/>
              <a:ext cx="5689600" cy="8604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전공 </a:t>
              </a:r>
              <a:r>
                <a:rPr lang="en-US" altLang="ko-KR" sz="1600" dirty="0">
                  <a:latin typeface="+mn-ea"/>
                  <a:ea typeface="+mn-ea"/>
                </a:rPr>
                <a:t>: </a:t>
              </a:r>
              <a:r>
                <a:rPr lang="ko-KR" altLang="en-US" sz="1600" dirty="0">
                  <a:latin typeface="+mn-ea"/>
                  <a:ea typeface="+mn-ea"/>
                </a:rPr>
                <a:t>제어 및 시스템  </a:t>
              </a:r>
              <a:r>
                <a:rPr lang="en-US" altLang="ko-KR" dirty="0">
                  <a:latin typeface="+mn-ea"/>
                </a:rPr>
                <a:t>	</a:t>
              </a:r>
              <a:endParaRPr lang="ko-KR" altLang="en-US" sz="1400" dirty="0">
                <a:latin typeface="+mn-ea"/>
              </a:endParaRPr>
            </a:p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성균관대</a:t>
              </a:r>
              <a:r>
                <a:rPr lang="en-US" altLang="ko-KR" sz="1600" dirty="0">
                  <a:latin typeface="+mn-ea"/>
                  <a:ea typeface="+mn-ea"/>
                </a:rPr>
                <a:t>/ </a:t>
              </a:r>
              <a:r>
                <a:rPr lang="ko-KR" altLang="en-US" sz="1600" dirty="0">
                  <a:latin typeface="+mn-ea"/>
                  <a:ea typeface="+mn-ea"/>
                </a:rPr>
                <a:t>석사</a:t>
              </a:r>
              <a:r>
                <a:rPr lang="en-US" altLang="ko-KR" sz="1600" dirty="0">
                  <a:latin typeface="+mn-ea"/>
                  <a:ea typeface="+mn-ea"/>
                </a:rPr>
                <a:t>/ </a:t>
              </a:r>
              <a:r>
                <a:rPr lang="ko-KR" altLang="en-US" sz="1600" dirty="0">
                  <a:latin typeface="+mn-ea"/>
                  <a:ea typeface="+mn-ea"/>
                </a:rPr>
                <a:t>다트머스대학 공학박사</a:t>
              </a:r>
            </a:p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연구실</a:t>
              </a:r>
              <a:r>
                <a:rPr lang="en-US" altLang="ko-KR" sz="1600" dirty="0">
                  <a:latin typeface="+mn-ea"/>
                  <a:ea typeface="+mn-ea"/>
                </a:rPr>
                <a:t>: </a:t>
              </a:r>
              <a:r>
                <a:rPr lang="ko-KR" altLang="en-US" sz="1600" dirty="0">
                  <a:latin typeface="+mn-ea"/>
                  <a:ea typeface="+mn-ea"/>
                </a:rPr>
                <a:t>원흥관 </a:t>
              </a:r>
              <a:r>
                <a:rPr lang="en-US" altLang="ko-KR" sz="1600" dirty="0">
                  <a:latin typeface="+mn-ea"/>
                  <a:ea typeface="+mn-ea"/>
                </a:rPr>
                <a:t>E631</a:t>
              </a:r>
              <a:r>
                <a:rPr lang="ko-KR" altLang="en-US" sz="1600" dirty="0">
                  <a:latin typeface="+mn-ea"/>
                  <a:ea typeface="+mn-ea"/>
                </a:rPr>
                <a:t>호   </a:t>
              </a:r>
              <a:r>
                <a:rPr lang="en-US" altLang="ko-KR" sz="1600" dirty="0">
                  <a:latin typeface="+mn-ea"/>
                  <a:ea typeface="+mn-ea"/>
                </a:rPr>
                <a:t>bkoh@dgu.edu</a:t>
              </a:r>
            </a:p>
          </p:txBody>
        </p:sp>
        <p:sp>
          <p:nvSpPr>
            <p:cNvPr id="52" name="Rectangle 18">
              <a:extLst>
                <a:ext uri="{FF2B5EF4-FFF2-40B4-BE49-F238E27FC236}">
                  <a16:creationId xmlns:a16="http://schemas.microsoft.com/office/drawing/2014/main" id="{8F594D77-71EA-44D6-810D-C908F0D467B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34345" y="5349153"/>
              <a:ext cx="5903913" cy="830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전공 </a:t>
              </a:r>
              <a:r>
                <a:rPr lang="en-US" altLang="ko-KR" sz="1600" dirty="0">
                  <a:latin typeface="+mn-ea"/>
                  <a:ea typeface="+mn-ea"/>
                </a:rPr>
                <a:t>: </a:t>
              </a:r>
              <a:r>
                <a:rPr lang="ko-KR" altLang="en-US" sz="1600" dirty="0">
                  <a:latin typeface="+mn-ea"/>
                  <a:ea typeface="+mn-ea"/>
                </a:rPr>
                <a:t>지능재료 및 </a:t>
              </a:r>
              <a:r>
                <a:rPr lang="ko-KR" altLang="en-US" sz="1600" dirty="0" err="1">
                  <a:latin typeface="+mn-ea"/>
                  <a:ea typeface="+mn-ea"/>
                </a:rPr>
                <a:t>지능구조물</a:t>
              </a:r>
              <a:r>
                <a:rPr lang="en-US" altLang="ko-KR" sz="1200" b="1" dirty="0">
                  <a:latin typeface="+mn-ea"/>
                </a:rPr>
                <a:t> </a:t>
              </a:r>
              <a:r>
                <a:rPr lang="ko-KR" altLang="en-US" sz="1600" dirty="0">
                  <a:latin typeface="+mn-ea"/>
                  <a:ea typeface="+mn-ea"/>
                </a:rPr>
                <a:t>인하대</a:t>
              </a:r>
              <a:r>
                <a:rPr lang="en-US" altLang="ko-KR" sz="1600" dirty="0">
                  <a:latin typeface="+mn-ea"/>
                  <a:ea typeface="+mn-ea"/>
                </a:rPr>
                <a:t>/ </a:t>
              </a:r>
              <a:r>
                <a:rPr lang="ko-KR" altLang="en-US" sz="1600" dirty="0">
                  <a:latin typeface="+mn-ea"/>
                  <a:ea typeface="+mn-ea"/>
                </a:rPr>
                <a:t>석사</a:t>
              </a:r>
              <a:r>
                <a:rPr lang="en-US" altLang="ko-KR" sz="1600" dirty="0">
                  <a:latin typeface="+mn-ea"/>
                  <a:ea typeface="+mn-ea"/>
                </a:rPr>
                <a:t>/ </a:t>
              </a:r>
            </a:p>
            <a:p>
              <a:pPr eaLnBrk="1" hangingPunct="1">
                <a:defRPr/>
              </a:pPr>
              <a:r>
                <a:rPr lang="en-US" altLang="ko-KR" sz="1600" b="1" dirty="0">
                  <a:solidFill>
                    <a:srgbClr val="C00000"/>
                  </a:solidFill>
                  <a:latin typeface="+mn-ea"/>
                </a:rPr>
                <a:t>[</a:t>
              </a:r>
              <a:r>
                <a:rPr lang="ko-KR" altLang="en-US" sz="1600" b="1" dirty="0">
                  <a:solidFill>
                    <a:srgbClr val="C00000"/>
                  </a:solidFill>
                  <a:latin typeface="+mn-ea"/>
                </a:rPr>
                <a:t>학과장</a:t>
              </a:r>
              <a:r>
                <a:rPr lang="en-US" altLang="ko-KR" sz="1600" b="1" dirty="0">
                  <a:solidFill>
                    <a:srgbClr val="C00000"/>
                  </a:solidFill>
                  <a:latin typeface="+mn-ea"/>
                </a:rPr>
                <a:t>] </a:t>
              </a:r>
              <a:r>
                <a:rPr lang="ko-KR" altLang="en-US" sz="1600" dirty="0" err="1">
                  <a:latin typeface="+mn-ea"/>
                  <a:ea typeface="+mn-ea"/>
                </a:rPr>
                <a:t>아리조나주립대학</a:t>
              </a:r>
              <a:r>
                <a:rPr lang="ko-KR" altLang="en-US" sz="1600" dirty="0">
                  <a:latin typeface="+mn-ea"/>
                  <a:ea typeface="+mn-ea"/>
                </a:rPr>
                <a:t> 공학박사</a:t>
              </a:r>
            </a:p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연구실</a:t>
              </a:r>
              <a:r>
                <a:rPr lang="en-US" altLang="ko-KR" sz="1600" dirty="0">
                  <a:latin typeface="+mn-ea"/>
                  <a:ea typeface="+mn-ea"/>
                </a:rPr>
                <a:t>: </a:t>
              </a:r>
              <a:r>
                <a:rPr lang="ko-KR" altLang="en-US" sz="1600" dirty="0">
                  <a:latin typeface="+mn-ea"/>
                  <a:ea typeface="+mn-ea"/>
                </a:rPr>
                <a:t>원흥관 </a:t>
              </a:r>
              <a:r>
                <a:rPr lang="en-US" altLang="ko-KR" sz="1600" dirty="0">
                  <a:latin typeface="+mn-ea"/>
                  <a:ea typeface="+mn-ea"/>
                </a:rPr>
                <a:t>E644</a:t>
              </a:r>
              <a:r>
                <a:rPr lang="ko-KR" altLang="en-US" sz="1600" dirty="0">
                  <a:latin typeface="+mn-ea"/>
                  <a:ea typeface="+mn-ea"/>
                </a:rPr>
                <a:t>호  </a:t>
              </a:r>
              <a:r>
                <a:rPr lang="en-US" altLang="ko-KR" sz="1600" dirty="0">
                  <a:latin typeface="+mn-ea"/>
                  <a:ea typeface="+mn-ea"/>
                </a:rPr>
                <a:t> heungsoo@dgu.edu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6593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D0464E24-56EB-4F24-9D45-2B37E7D75DF7}"/>
              </a:ext>
            </a:extLst>
          </p:cNvPr>
          <p:cNvSpPr/>
          <p:nvPr/>
        </p:nvSpPr>
        <p:spPr>
          <a:xfrm>
            <a:off x="428200" y="262470"/>
            <a:ext cx="2911095" cy="710296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3B96A-8CA4-4EDC-BD63-A7486493A835}"/>
              </a:ext>
            </a:extLst>
          </p:cNvPr>
          <p:cNvSpPr txBox="1"/>
          <p:nvPr/>
        </p:nvSpPr>
        <p:spPr>
          <a:xfrm>
            <a:off x="428201" y="356007"/>
            <a:ext cx="642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2. </a:t>
            </a:r>
            <a:r>
              <a:rPr lang="ko-KR" altLang="en-US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교수님 소개</a:t>
            </a:r>
            <a:endParaRPr lang="ko-KR" altLang="en-US" b="1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46675" y="1257573"/>
            <a:ext cx="8186853" cy="4752014"/>
            <a:chOff x="592545" y="1168189"/>
            <a:chExt cx="7650162" cy="4641850"/>
          </a:xfrm>
        </p:grpSpPr>
        <p:sp>
          <p:nvSpPr>
            <p:cNvPr id="22" name="AutoShape 9">
              <a:extLst>
                <a:ext uri="{FF2B5EF4-FFF2-40B4-BE49-F238E27FC236}">
                  <a16:creationId xmlns:a16="http://schemas.microsoft.com/office/drawing/2014/main" id="{6037726E-8345-4775-96EA-92A3E8774F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957" y="1168189"/>
              <a:ext cx="6119813" cy="1081087"/>
            </a:xfrm>
            <a:prstGeom prst="roundRect">
              <a:avLst>
                <a:gd name="adj" fmla="val 13745"/>
              </a:avLst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26" name="Rectangle 12">
              <a:extLst>
                <a:ext uri="{FF2B5EF4-FFF2-40B4-BE49-F238E27FC236}">
                  <a16:creationId xmlns:a16="http://schemas.microsoft.com/office/drawing/2014/main" id="{1A7C1B7A-009B-48A6-8058-1262CCBAC35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16382" y="1457114"/>
              <a:ext cx="877888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kumimoji="0" lang="ko-KR" altLang="en-US" dirty="0">
                  <a:solidFill>
                    <a:schemeClr val="bg1"/>
                  </a:solidFill>
                  <a:latin typeface="+mn-ea"/>
                  <a:ea typeface="+mn-ea"/>
                </a:rPr>
                <a:t>이승준</a:t>
              </a:r>
            </a:p>
          </p:txBody>
        </p:sp>
        <p:sp>
          <p:nvSpPr>
            <p:cNvPr id="27" name="Rectangle 18">
              <a:extLst>
                <a:ext uri="{FF2B5EF4-FFF2-40B4-BE49-F238E27FC236}">
                  <a16:creationId xmlns:a16="http://schemas.microsoft.com/office/drawing/2014/main" id="{D02B0EE9-06FF-46AF-8F88-BB185D7DAD9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84807" y="1293601"/>
              <a:ext cx="5903913" cy="830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전공 </a:t>
              </a:r>
              <a:r>
                <a:rPr lang="en-US" altLang="ko-KR" sz="1600" dirty="0">
                  <a:latin typeface="+mn-ea"/>
                  <a:ea typeface="+mn-ea"/>
                </a:rPr>
                <a:t>: </a:t>
              </a:r>
              <a:r>
                <a:rPr lang="ko-KR" altLang="en-US" sz="1600" dirty="0">
                  <a:latin typeface="+mn-ea"/>
                  <a:ea typeface="+mn-ea"/>
                </a:rPr>
                <a:t>나노공학</a:t>
              </a:r>
              <a:endParaRPr lang="en-US" altLang="ko-KR" sz="1600" dirty="0">
                <a:latin typeface="+mn-ea"/>
                <a:ea typeface="+mn-ea"/>
              </a:endParaRPr>
            </a:p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서울대</a:t>
              </a:r>
              <a:r>
                <a:rPr lang="en-US" altLang="ko-KR" sz="1600" dirty="0">
                  <a:latin typeface="+mn-ea"/>
                  <a:ea typeface="+mn-ea"/>
                </a:rPr>
                <a:t>/ </a:t>
              </a:r>
              <a:r>
                <a:rPr lang="ko-KR" altLang="en-US" sz="1600" dirty="0">
                  <a:latin typeface="+mn-ea"/>
                  <a:ea typeface="+mn-ea"/>
                </a:rPr>
                <a:t>미시간대학 석사</a:t>
              </a:r>
              <a:r>
                <a:rPr lang="en-US" altLang="ko-KR" sz="1600" dirty="0">
                  <a:latin typeface="+mn-ea"/>
                  <a:ea typeface="+mn-ea"/>
                </a:rPr>
                <a:t>, </a:t>
              </a:r>
              <a:r>
                <a:rPr lang="ko-KR" altLang="en-US" sz="1600" dirty="0">
                  <a:latin typeface="+mn-ea"/>
                  <a:ea typeface="+mn-ea"/>
                </a:rPr>
                <a:t>공학박사</a:t>
              </a:r>
            </a:p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연구실</a:t>
              </a:r>
              <a:r>
                <a:rPr lang="en-US" altLang="ko-KR" sz="1600" dirty="0">
                  <a:latin typeface="+mn-ea"/>
                  <a:ea typeface="+mn-ea"/>
                </a:rPr>
                <a:t>: </a:t>
              </a:r>
              <a:r>
                <a:rPr lang="ko-KR" altLang="en-US" sz="1600" dirty="0">
                  <a:latin typeface="+mn-ea"/>
                  <a:ea typeface="+mn-ea"/>
                </a:rPr>
                <a:t>원흥관 </a:t>
              </a:r>
              <a:r>
                <a:rPr lang="en-US" altLang="ko-KR" sz="1600" dirty="0">
                  <a:latin typeface="+mn-ea"/>
                  <a:ea typeface="+mn-ea"/>
                </a:rPr>
                <a:t>F615</a:t>
              </a:r>
              <a:r>
                <a:rPr lang="ko-KR" altLang="en-US" sz="1600" dirty="0">
                  <a:latin typeface="+mn-ea"/>
                  <a:ea typeface="+mn-ea"/>
                </a:rPr>
                <a:t>호       </a:t>
              </a:r>
              <a:r>
                <a:rPr lang="en-US" altLang="ko-KR" sz="1600" dirty="0">
                  <a:latin typeface="+mn-ea"/>
                  <a:ea typeface="+mn-ea"/>
                </a:rPr>
                <a:t>sjunlee@dgu.edu </a:t>
              </a:r>
            </a:p>
          </p:txBody>
        </p:sp>
        <p:pic>
          <p:nvPicPr>
            <p:cNvPr id="28" name="그림 22" descr="pp10.gif">
              <a:extLst>
                <a:ext uri="{FF2B5EF4-FFF2-40B4-BE49-F238E27FC236}">
                  <a16:creationId xmlns:a16="http://schemas.microsoft.com/office/drawing/2014/main" id="{1F4B8961-5467-486A-8C02-A043A2473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96557" y="1169776"/>
              <a:ext cx="903288" cy="1055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6">
              <a:extLst>
                <a:ext uri="{FF2B5EF4-FFF2-40B4-BE49-F238E27FC236}">
                  <a16:creationId xmlns:a16="http://schemas.microsoft.com/office/drawing/2014/main" id="{CA7BB8EB-59F5-44BD-8CE1-BCAFE4D5F72F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658426" y="2443745"/>
              <a:ext cx="923925" cy="1004887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 anchor="ctr">
              <a:flatTx/>
            </a:bodyPr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30" name="AutoShape 9">
              <a:extLst>
                <a:ext uri="{FF2B5EF4-FFF2-40B4-BE49-F238E27FC236}">
                  <a16:creationId xmlns:a16="http://schemas.microsoft.com/office/drawing/2014/main" id="{6F889FAC-2AEF-4610-A323-779582171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5907" y="2355639"/>
              <a:ext cx="6119813" cy="1081087"/>
            </a:xfrm>
            <a:prstGeom prst="roundRect">
              <a:avLst>
                <a:gd name="adj" fmla="val 13745"/>
              </a:avLst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31" name="Rectangle 12">
              <a:extLst>
                <a:ext uri="{FF2B5EF4-FFF2-40B4-BE49-F238E27FC236}">
                  <a16:creationId xmlns:a16="http://schemas.microsoft.com/office/drawing/2014/main" id="{C367E921-2032-4A86-8F16-68248A68A5D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97332" y="2761244"/>
              <a:ext cx="876300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kumimoji="0" lang="ko-KR" altLang="en-US" dirty="0">
                  <a:solidFill>
                    <a:schemeClr val="bg1"/>
                  </a:solidFill>
                  <a:latin typeface="+mn-ea"/>
                  <a:ea typeface="+mn-ea"/>
                </a:rPr>
                <a:t>임수철</a:t>
              </a:r>
            </a:p>
          </p:txBody>
        </p:sp>
        <p:sp>
          <p:nvSpPr>
            <p:cNvPr id="32" name="Rectangle 18">
              <a:extLst>
                <a:ext uri="{FF2B5EF4-FFF2-40B4-BE49-F238E27FC236}">
                  <a16:creationId xmlns:a16="http://schemas.microsoft.com/office/drawing/2014/main" id="{DD8BFEE4-2CD4-41D2-987B-A64EED6D0F7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65757" y="2517564"/>
              <a:ext cx="5903913" cy="83026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전공 </a:t>
              </a:r>
              <a:r>
                <a:rPr lang="en-US" altLang="ko-KR" sz="1600" dirty="0">
                  <a:latin typeface="+mn-ea"/>
                  <a:ea typeface="+mn-ea"/>
                </a:rPr>
                <a:t>: </a:t>
              </a:r>
              <a:r>
                <a:rPr lang="ko-KR" altLang="en-US" sz="1600" dirty="0">
                  <a:latin typeface="+mn-ea"/>
                  <a:ea typeface="+mn-ea"/>
                </a:rPr>
                <a:t>로보틱스</a:t>
              </a:r>
              <a:endParaRPr lang="en-US" altLang="ko-KR" sz="1600" dirty="0">
                <a:latin typeface="+mn-ea"/>
                <a:ea typeface="+mn-ea"/>
              </a:endParaRPr>
            </a:p>
            <a:p>
              <a:pPr eaLnBrk="1" hangingPunct="1">
                <a:defRPr/>
              </a:pPr>
              <a:r>
                <a:rPr lang="en-US" altLang="ko-KR" sz="1600" dirty="0">
                  <a:latin typeface="+mj-ea"/>
                  <a:ea typeface="+mj-ea"/>
                </a:rPr>
                <a:t>KAIST/ </a:t>
              </a:r>
              <a:r>
                <a:rPr lang="ko-KR" altLang="en-US" sz="1600" dirty="0">
                  <a:latin typeface="+mj-ea"/>
                  <a:ea typeface="+mj-ea"/>
                </a:rPr>
                <a:t>석사</a:t>
              </a:r>
              <a:r>
                <a:rPr lang="en-US" altLang="ko-KR" sz="1600" dirty="0">
                  <a:latin typeface="+mj-ea"/>
                  <a:ea typeface="+mj-ea"/>
                </a:rPr>
                <a:t>, </a:t>
              </a:r>
              <a:r>
                <a:rPr lang="ko-KR" altLang="en-US" sz="1600" dirty="0">
                  <a:latin typeface="+mj-ea"/>
                  <a:ea typeface="+mj-ea"/>
                </a:rPr>
                <a:t>공학박사 </a:t>
              </a:r>
              <a:endParaRPr lang="en-US" altLang="ko-KR" sz="1600" dirty="0">
                <a:latin typeface="+mj-ea"/>
                <a:ea typeface="+mj-ea"/>
              </a:endParaRPr>
            </a:p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연구실</a:t>
              </a:r>
              <a:r>
                <a:rPr lang="en-US" altLang="ko-KR" sz="1600" dirty="0">
                  <a:latin typeface="+mn-ea"/>
                  <a:ea typeface="+mn-ea"/>
                </a:rPr>
                <a:t>: </a:t>
              </a:r>
              <a:r>
                <a:rPr lang="ko-KR" altLang="en-US" sz="1600" dirty="0">
                  <a:latin typeface="+mn-ea"/>
                  <a:ea typeface="+mn-ea"/>
                </a:rPr>
                <a:t>정보문화관 </a:t>
              </a:r>
              <a:r>
                <a:rPr lang="en-US" altLang="ko-KR" sz="1600" dirty="0">
                  <a:latin typeface="+mn-ea"/>
                  <a:ea typeface="+mn-ea"/>
                </a:rPr>
                <a:t>Q304</a:t>
              </a:r>
              <a:r>
                <a:rPr lang="ko-KR" altLang="en-US" sz="1600" dirty="0">
                  <a:latin typeface="+mn-ea"/>
                  <a:ea typeface="+mn-ea"/>
                </a:rPr>
                <a:t>호  </a:t>
              </a:r>
              <a:r>
                <a:rPr lang="en-US" altLang="ko-KR" sz="1600" dirty="0">
                  <a:latin typeface="+mn-ea"/>
                  <a:ea typeface="+mn-ea"/>
                </a:rPr>
                <a:t>limsc@dgu.edu </a:t>
              </a:r>
            </a:p>
          </p:txBody>
        </p:sp>
        <p:pic>
          <p:nvPicPr>
            <p:cNvPr id="33" name="그림 28" descr="임수철교수님사진.jpg">
              <a:extLst>
                <a:ext uri="{FF2B5EF4-FFF2-40B4-BE49-F238E27FC236}">
                  <a16:creationId xmlns:a16="http://schemas.microsoft.com/office/drawing/2014/main" id="{11EB58E7-49FC-4061-A24D-53929C904B3E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8945" y="2428664"/>
              <a:ext cx="792162" cy="919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Rectangle 5">
              <a:extLst>
                <a:ext uri="{FF2B5EF4-FFF2-40B4-BE49-F238E27FC236}">
                  <a16:creationId xmlns:a16="http://schemas.microsoft.com/office/drawing/2014/main" id="{35163BC9-85DC-411D-8A48-3CA7E50E7530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638582" y="1225339"/>
              <a:ext cx="923925" cy="1003300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eaLnBrk="1" latinLnBrk="1" hangingPunct="1">
                <a:defRPr/>
              </a:pPr>
              <a:endParaRPr lang="ko-KR" altLang="en-US" dirty="0">
                <a:latin typeface="+mn-ea"/>
                <a:ea typeface="+mn-ea"/>
              </a:endParaRPr>
            </a:p>
          </p:txBody>
        </p:sp>
        <p:sp>
          <p:nvSpPr>
            <p:cNvPr id="35" name="Rectangle 11">
              <a:extLst>
                <a:ext uri="{FF2B5EF4-FFF2-40B4-BE49-F238E27FC236}">
                  <a16:creationId xmlns:a16="http://schemas.microsoft.com/office/drawing/2014/main" id="{BFC6BBCB-8B58-4228-8C55-717874E7538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44945" y="1523789"/>
              <a:ext cx="877887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kumimoji="0" lang="ko-KR" altLang="en-US" dirty="0">
                  <a:solidFill>
                    <a:schemeClr val="bg1"/>
                  </a:solidFill>
                  <a:latin typeface="+mn-ea"/>
                  <a:ea typeface="+mn-ea"/>
                </a:rPr>
                <a:t>이승준</a:t>
              </a:r>
            </a:p>
          </p:txBody>
        </p:sp>
        <p:sp>
          <p:nvSpPr>
            <p:cNvPr id="36" name="AutoShape 9">
              <a:extLst>
                <a:ext uri="{FF2B5EF4-FFF2-40B4-BE49-F238E27FC236}">
                  <a16:creationId xmlns:a16="http://schemas.microsoft.com/office/drawing/2014/main" id="{9D75DB8B-6E94-478E-A92A-63A8AA524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2895" y="3543089"/>
              <a:ext cx="6119812" cy="1081087"/>
            </a:xfrm>
            <a:prstGeom prst="roundRect">
              <a:avLst>
                <a:gd name="adj" fmla="val 13745"/>
              </a:avLst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37" name="Rectangle 18">
              <a:extLst>
                <a:ext uri="{FF2B5EF4-FFF2-40B4-BE49-F238E27FC236}">
                  <a16:creationId xmlns:a16="http://schemas.microsoft.com/office/drawing/2014/main" id="{2A6C0898-A900-48E5-B489-622478D5CBE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92745" y="3668501"/>
              <a:ext cx="5903912" cy="8318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전공 </a:t>
              </a:r>
              <a:r>
                <a:rPr lang="en-US" altLang="ko-KR" sz="1600" dirty="0">
                  <a:latin typeface="+mn-ea"/>
                  <a:ea typeface="+mn-ea"/>
                </a:rPr>
                <a:t>: </a:t>
              </a:r>
              <a:r>
                <a:rPr lang="ko-KR" altLang="en-US" sz="1600" dirty="0">
                  <a:latin typeface="+mn-ea"/>
                  <a:ea typeface="+mn-ea"/>
                </a:rPr>
                <a:t>소프트 로보틱스 </a:t>
              </a:r>
              <a:endParaRPr lang="en-US" altLang="ko-KR" sz="1600" dirty="0">
                <a:latin typeface="+mn-ea"/>
                <a:ea typeface="+mn-ea"/>
              </a:endParaRPr>
            </a:p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동국대</a:t>
              </a:r>
              <a:r>
                <a:rPr lang="en-US" altLang="ko-KR" sz="1600" dirty="0">
                  <a:latin typeface="+mn-ea"/>
                  <a:ea typeface="+mn-ea"/>
                </a:rPr>
                <a:t>/ </a:t>
              </a:r>
              <a:r>
                <a:rPr lang="ko-KR" altLang="en-US" sz="1600" dirty="0">
                  <a:latin typeface="+mn-ea"/>
                  <a:ea typeface="+mn-ea"/>
                </a:rPr>
                <a:t>서울대학교 석사</a:t>
              </a:r>
              <a:r>
                <a:rPr lang="en-US" altLang="ko-KR" sz="1600" dirty="0">
                  <a:latin typeface="+mn-ea"/>
                  <a:ea typeface="+mn-ea"/>
                </a:rPr>
                <a:t>, </a:t>
              </a:r>
              <a:r>
                <a:rPr lang="ko-KR" altLang="en-US" sz="1600" dirty="0">
                  <a:latin typeface="+mn-ea"/>
                  <a:ea typeface="+mn-ea"/>
                </a:rPr>
                <a:t>공학박사</a:t>
              </a:r>
              <a:endParaRPr lang="en-US" altLang="ko-KR" sz="1600" dirty="0">
                <a:latin typeface="+mn-ea"/>
                <a:ea typeface="+mn-ea"/>
              </a:endParaRPr>
            </a:p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연구실</a:t>
              </a:r>
              <a:r>
                <a:rPr lang="en-US" altLang="ko-KR" sz="1600" dirty="0">
                  <a:latin typeface="+mn-ea"/>
                  <a:ea typeface="+mn-ea"/>
                </a:rPr>
                <a:t>: </a:t>
              </a:r>
              <a:r>
                <a:rPr lang="ko-KR" altLang="en-US" sz="1600" dirty="0" err="1">
                  <a:latin typeface="+mn-ea"/>
                  <a:ea typeface="+mn-ea"/>
                </a:rPr>
                <a:t>원흥관</a:t>
              </a:r>
              <a:r>
                <a:rPr lang="ko-KR" altLang="en-US" sz="1600" dirty="0">
                  <a:latin typeface="+mn-ea"/>
                  <a:ea typeface="+mn-ea"/>
                </a:rPr>
                <a:t> </a:t>
              </a:r>
              <a:r>
                <a:rPr lang="en-US" altLang="ko-KR" sz="1600" dirty="0">
                  <a:latin typeface="+mn-ea"/>
                  <a:ea typeface="+mn-ea"/>
                </a:rPr>
                <a:t>431</a:t>
              </a:r>
              <a:r>
                <a:rPr lang="ko-KR" altLang="en-US" sz="1600" dirty="0">
                  <a:latin typeface="+mn-ea"/>
                  <a:ea typeface="+mn-ea"/>
                </a:rPr>
                <a:t>호          </a:t>
              </a:r>
              <a:r>
                <a:rPr lang="en-US" altLang="ko-KR" sz="1600" dirty="0">
                  <a:latin typeface="+mn-ea"/>
                  <a:ea typeface="+mn-ea"/>
                </a:rPr>
                <a:t>mwhan@dgu.edu </a:t>
              </a:r>
            </a:p>
          </p:txBody>
        </p:sp>
        <p:sp>
          <p:nvSpPr>
            <p:cNvPr id="38" name="Rectangle 5">
              <a:extLst>
                <a:ext uri="{FF2B5EF4-FFF2-40B4-BE49-F238E27FC236}">
                  <a16:creationId xmlns:a16="http://schemas.microsoft.com/office/drawing/2014/main" id="{2178DA00-D212-4F22-942A-E2E1D24A47A6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663982" y="3625639"/>
              <a:ext cx="923925" cy="1003300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eaLnBrk="1" latinLnBrk="1" hangingPunct="1">
                <a:defRPr/>
              </a:pPr>
              <a:endParaRPr lang="ko-KR" altLang="en-US" dirty="0">
                <a:latin typeface="+mn-ea"/>
                <a:ea typeface="+mn-ea"/>
              </a:endParaRPr>
            </a:p>
          </p:txBody>
        </p:sp>
        <p:sp>
          <p:nvSpPr>
            <p:cNvPr id="39" name="Rectangle 12">
              <a:extLst>
                <a:ext uri="{FF2B5EF4-FFF2-40B4-BE49-F238E27FC236}">
                  <a16:creationId xmlns:a16="http://schemas.microsoft.com/office/drawing/2014/main" id="{AB64E400-456F-4717-885E-9F04FEF60CA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16382" y="3943139"/>
              <a:ext cx="877888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kumimoji="0" lang="ko-KR" altLang="en-US" dirty="0">
                  <a:solidFill>
                    <a:schemeClr val="bg1"/>
                  </a:solidFill>
                  <a:latin typeface="+mn-ea"/>
                  <a:ea typeface="+mn-ea"/>
                </a:rPr>
                <a:t>한민우</a:t>
              </a:r>
            </a:p>
          </p:txBody>
        </p:sp>
        <p:pic>
          <p:nvPicPr>
            <p:cNvPr id="40" name="그림 1">
              <a:extLst>
                <a:ext uri="{FF2B5EF4-FFF2-40B4-BE49-F238E27FC236}">
                  <a16:creationId xmlns:a16="http://schemas.microsoft.com/office/drawing/2014/main" id="{4EE70B36-8722-4C80-90CF-4EC47A62F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3707" y="3576426"/>
              <a:ext cx="792163" cy="976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Rectangle 6">
              <a:extLst>
                <a:ext uri="{FF2B5EF4-FFF2-40B4-BE49-F238E27FC236}">
                  <a16:creationId xmlns:a16="http://schemas.microsoft.com/office/drawing/2014/main" id="{D5A726D3-AE92-434D-BAA1-C82931763DE6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633026" y="4845633"/>
              <a:ext cx="923925" cy="1004887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 anchor="ctr">
              <a:flatTx/>
            </a:bodyPr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42" name="AutoShape 9">
              <a:extLst>
                <a:ext uri="{FF2B5EF4-FFF2-40B4-BE49-F238E27FC236}">
                  <a16:creationId xmlns:a16="http://schemas.microsoft.com/office/drawing/2014/main" id="{896D96F2-0B32-459F-AA26-3232C1ADD3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6545" y="4728951"/>
              <a:ext cx="6119812" cy="1081088"/>
            </a:xfrm>
            <a:prstGeom prst="roundRect">
              <a:avLst>
                <a:gd name="adj" fmla="val 13745"/>
              </a:avLst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D0B07D1-1C31-4BB1-B970-03D3028693F9}"/>
                </a:ext>
              </a:extLst>
            </p:cNvPr>
            <p:cNvSpPr txBox="1"/>
            <p:nvPr/>
          </p:nvSpPr>
          <p:spPr>
            <a:xfrm>
              <a:off x="744945" y="5170276"/>
              <a:ext cx="877887" cy="3698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latinLnBrk="1" hangingPunct="1">
                <a:defRPr/>
              </a:pPr>
              <a:r>
                <a:rPr lang="ko-KR" altLang="en-US" dirty="0">
                  <a:solidFill>
                    <a:schemeClr val="bg1"/>
                  </a:solidFill>
                  <a:latin typeface="+mn-ea"/>
                  <a:ea typeface="+mn-ea"/>
                </a:rPr>
                <a:t>이재훈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5AE1738-ACAA-4176-A76C-2390204F69BB}"/>
                </a:ext>
              </a:extLst>
            </p:cNvPr>
            <p:cNvSpPr txBox="1"/>
            <p:nvPr/>
          </p:nvSpPr>
          <p:spPr>
            <a:xfrm>
              <a:off x="2192745" y="4787689"/>
              <a:ext cx="5103812" cy="8937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전공 </a:t>
              </a:r>
              <a:r>
                <a:rPr lang="en-US" altLang="ko-KR" sz="1600" dirty="0">
                  <a:latin typeface="+mn-ea"/>
                  <a:ea typeface="+mn-ea"/>
                </a:rPr>
                <a:t>: </a:t>
              </a:r>
              <a:r>
                <a:rPr lang="ko-KR" altLang="ko-KR" sz="1600" dirty="0" err="1">
                  <a:latin typeface="+mn-ea"/>
                  <a:ea typeface="+mn-ea"/>
                </a:rPr>
                <a:t>전산역학</a:t>
              </a:r>
              <a:r>
                <a:rPr lang="ko-KR" altLang="ko-KR" sz="1600" dirty="0">
                  <a:latin typeface="+mn-ea"/>
                  <a:ea typeface="+mn-ea"/>
                </a:rPr>
                <a:t> 및 설계</a:t>
              </a:r>
              <a:endParaRPr lang="en-US" altLang="ko-KR" sz="1600" dirty="0">
                <a:latin typeface="+mn-ea"/>
                <a:ea typeface="+mn-ea"/>
              </a:endParaRPr>
            </a:p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서울대</a:t>
              </a:r>
              <a:r>
                <a:rPr lang="en-US" altLang="ko-KR" sz="1600" dirty="0">
                  <a:latin typeface="+mn-ea"/>
                  <a:ea typeface="+mn-ea"/>
                </a:rPr>
                <a:t>/ </a:t>
              </a:r>
              <a:r>
                <a:rPr lang="ko-KR" altLang="en-US" sz="1600" dirty="0">
                  <a:latin typeface="+mn-ea"/>
                  <a:ea typeface="+mn-ea"/>
                </a:rPr>
                <a:t>서울대학교 석사</a:t>
              </a:r>
              <a:r>
                <a:rPr lang="en-US" altLang="ko-KR" sz="1600" dirty="0">
                  <a:latin typeface="+mn-ea"/>
                  <a:ea typeface="+mn-ea"/>
                </a:rPr>
                <a:t>, </a:t>
              </a:r>
              <a:r>
                <a:rPr lang="ko-KR" altLang="en-US" sz="1600" dirty="0">
                  <a:latin typeface="+mn-ea"/>
                  <a:ea typeface="+mn-ea"/>
                </a:rPr>
                <a:t>공학박사</a:t>
              </a:r>
              <a:endParaRPr lang="en-US" altLang="ko-KR" sz="1600" dirty="0">
                <a:latin typeface="+mn-ea"/>
                <a:ea typeface="+mn-ea"/>
              </a:endParaRPr>
            </a:p>
            <a:p>
              <a:pPr eaLnBrk="1" hangingPunct="1">
                <a:defRPr/>
              </a:pPr>
              <a:r>
                <a:rPr lang="ko-KR" altLang="en-US" sz="1600" dirty="0">
                  <a:latin typeface="+mn-ea"/>
                  <a:ea typeface="+mn-ea"/>
                </a:rPr>
                <a:t>연구실</a:t>
              </a:r>
              <a:r>
                <a:rPr lang="en-US" altLang="ko-KR" sz="1600" dirty="0">
                  <a:latin typeface="+mn-ea"/>
                  <a:ea typeface="+mn-ea"/>
                </a:rPr>
                <a:t>: </a:t>
              </a:r>
              <a:r>
                <a:rPr lang="ko-KR" altLang="en-US" sz="1600" dirty="0" err="1">
                  <a:latin typeface="+mn-ea"/>
                  <a:ea typeface="+mn-ea"/>
                </a:rPr>
                <a:t>만해관</a:t>
              </a:r>
              <a:r>
                <a:rPr lang="ko-KR" altLang="en-US" sz="1600" dirty="0">
                  <a:latin typeface="+mn-ea"/>
                  <a:ea typeface="+mn-ea"/>
                </a:rPr>
                <a:t> </a:t>
              </a:r>
              <a:r>
                <a:rPr lang="en-US" altLang="ko-KR" sz="1600" dirty="0">
                  <a:latin typeface="+mn-ea"/>
                  <a:ea typeface="+mn-ea"/>
                </a:rPr>
                <a:t>118</a:t>
              </a:r>
              <a:r>
                <a:rPr lang="ko-KR" altLang="en-US" sz="1600" dirty="0">
                  <a:latin typeface="+mn-ea"/>
                  <a:ea typeface="+mn-ea"/>
                </a:rPr>
                <a:t>호          </a:t>
              </a:r>
              <a:r>
                <a:rPr lang="en-US" altLang="ko-KR" sz="1600" dirty="0">
                  <a:latin typeface="+mn-ea"/>
                  <a:ea typeface="+mn-ea"/>
                </a:rPr>
                <a:t>jaehun@dgu.edu</a:t>
              </a:r>
              <a:r>
                <a:rPr lang="en-US" altLang="ko-KR" dirty="0">
                  <a:latin typeface="+mn-ea"/>
                  <a:ea typeface="+mn-ea"/>
                </a:rPr>
                <a:t> </a:t>
              </a:r>
            </a:p>
          </p:txBody>
        </p:sp>
        <p:pic>
          <p:nvPicPr>
            <p:cNvPr id="45" name="그림 6">
              <a:extLst>
                <a:ext uri="{FF2B5EF4-FFF2-40B4-BE49-F238E27FC236}">
                  <a16:creationId xmlns:a16="http://schemas.microsoft.com/office/drawing/2014/main" id="{463C6E08-7747-43BE-ACA4-B45DFCB267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345" y="4749589"/>
              <a:ext cx="766762" cy="1017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25718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D0464E24-56EB-4F24-9D45-2B37E7D75DF7}"/>
              </a:ext>
            </a:extLst>
          </p:cNvPr>
          <p:cNvSpPr/>
          <p:nvPr/>
        </p:nvSpPr>
        <p:spPr>
          <a:xfrm>
            <a:off x="428200" y="262470"/>
            <a:ext cx="2314999" cy="710296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3B96A-8CA4-4EDC-BD63-A7486493A835}"/>
              </a:ext>
            </a:extLst>
          </p:cNvPr>
          <p:cNvSpPr txBox="1"/>
          <p:nvPr/>
        </p:nvSpPr>
        <p:spPr>
          <a:xfrm>
            <a:off x="428201" y="356007"/>
            <a:ext cx="642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3. </a:t>
            </a:r>
            <a:r>
              <a:rPr lang="ko-KR" altLang="en-US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정보안내</a:t>
            </a:r>
            <a:endParaRPr lang="ko-KR" altLang="en-US" b="1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638AC3D3-40E5-4575-AC81-F1ADCA5BD4F6}"/>
              </a:ext>
            </a:extLst>
          </p:cNvPr>
          <p:cNvSpPr txBox="1">
            <a:spLocks noChangeArrowheads="1"/>
          </p:cNvSpPr>
          <p:nvPr/>
        </p:nvSpPr>
        <p:spPr>
          <a:xfrm>
            <a:off x="428201" y="1311747"/>
            <a:ext cx="8424862" cy="45259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>
                <a:schemeClr val="accent3"/>
              </a:buClr>
              <a:defRPr/>
            </a:pPr>
            <a:r>
              <a:rPr lang="en-US" altLang="ko-KR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1. </a:t>
            </a:r>
            <a:r>
              <a:rPr lang="ko-KR" altLang="en-US" dirty="0" err="1">
                <a:solidFill>
                  <a:srgbClr val="FF0000"/>
                </a:solidFill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학업이수가이드</a:t>
            </a:r>
            <a:r>
              <a:rPr lang="ko-KR" altLang="en-US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</a:t>
            </a:r>
            <a:r>
              <a:rPr lang="en-US" altLang="ko-KR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(</a:t>
            </a:r>
            <a:r>
              <a:rPr lang="ko-KR" altLang="en-US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필독</a:t>
            </a:r>
            <a:r>
              <a:rPr lang="en-US" altLang="ko-KR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)</a:t>
            </a:r>
            <a:endParaRPr lang="en-US" altLang="ko-KR" dirty="0">
              <a:solidFill>
                <a:srgbClr val="FF0000"/>
              </a:solidFill>
              <a:latin typeface="+mj-lt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algn="l">
              <a:lnSpc>
                <a:spcPct val="150000"/>
              </a:lnSpc>
              <a:buClr>
                <a:schemeClr val="accent3"/>
              </a:buClr>
              <a:defRPr/>
            </a:pPr>
            <a:r>
              <a:rPr lang="en-US" altLang="ko-KR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2. </a:t>
            </a:r>
            <a:r>
              <a:rPr lang="ko-KR" altLang="en-US" dirty="0" err="1">
                <a:solidFill>
                  <a:srgbClr val="FF0000"/>
                </a:solidFill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공학교육이수가이드</a:t>
            </a:r>
            <a:r>
              <a:rPr lang="ko-KR" altLang="en-US" dirty="0">
                <a:solidFill>
                  <a:srgbClr val="FF0000"/>
                </a:solidFill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</a:t>
            </a:r>
            <a:r>
              <a:rPr lang="en-US" altLang="ko-KR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(</a:t>
            </a:r>
            <a:r>
              <a:rPr lang="ko-KR" altLang="en-US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필독</a:t>
            </a:r>
            <a:r>
              <a:rPr lang="en-US" altLang="ko-KR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)</a:t>
            </a:r>
            <a:r>
              <a:rPr lang="ko-KR" altLang="en-US" dirty="0">
                <a:solidFill>
                  <a:srgbClr val="FF0000"/>
                </a:solidFill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</a:t>
            </a:r>
            <a:endParaRPr lang="en-US" altLang="ko-KR" dirty="0">
              <a:solidFill>
                <a:srgbClr val="FF0000"/>
              </a:solidFill>
              <a:latin typeface="+mj-lt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algn="l">
              <a:lnSpc>
                <a:spcPct val="150000"/>
              </a:lnSpc>
              <a:buClr>
                <a:schemeClr val="accent3"/>
              </a:buClr>
              <a:defRPr/>
            </a:pPr>
            <a:r>
              <a:rPr lang="en-US" altLang="ko-KR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3. </a:t>
            </a:r>
            <a:r>
              <a:rPr lang="ko-KR" altLang="en-US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학교 홈페이지 </a:t>
            </a:r>
            <a:r>
              <a:rPr lang="en-US" altLang="ko-KR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(</a:t>
            </a:r>
            <a:r>
              <a:rPr lang="en-US" altLang="ko-KR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  <a:hlinkClick r:id="rId3"/>
              </a:rPr>
              <a:t>http://www.dongguk.edu</a:t>
            </a:r>
            <a:r>
              <a:rPr lang="en-US" altLang="ko-KR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)</a:t>
            </a:r>
            <a:endParaRPr lang="en-US" altLang="ko-KR" dirty="0">
              <a:solidFill>
                <a:srgbClr val="CC0000"/>
              </a:solidFill>
              <a:latin typeface="+mj-lt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609600" indent="-609600" algn="l">
              <a:lnSpc>
                <a:spcPct val="150000"/>
              </a:lnSpc>
              <a:buClr>
                <a:schemeClr val="accent3"/>
              </a:buClr>
              <a:buFont typeface="Georgia"/>
              <a:buNone/>
              <a:defRPr/>
            </a:pPr>
            <a:r>
              <a:rPr lang="en-US" altLang="ko-KR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4. </a:t>
            </a:r>
            <a:r>
              <a:rPr lang="ko-KR" altLang="en-US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학과 홈페이지</a:t>
            </a:r>
            <a:r>
              <a:rPr lang="en-US" altLang="ko-KR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</a:t>
            </a:r>
            <a:r>
              <a:rPr lang="en-US" altLang="ko-KR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  <a:hlinkClick r:id="rId4"/>
              </a:rPr>
              <a:t>(http://mecha.dongguk.edu</a:t>
            </a:r>
            <a:r>
              <a:rPr lang="en-US" altLang="ko-KR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)</a:t>
            </a:r>
          </a:p>
          <a:p>
            <a:pPr marL="609600" indent="-609600" algn="l">
              <a:lnSpc>
                <a:spcPct val="150000"/>
              </a:lnSpc>
              <a:buClr>
                <a:schemeClr val="accent3"/>
              </a:buClr>
              <a:buFont typeface="Georgia"/>
              <a:buNone/>
              <a:defRPr/>
            </a:pPr>
            <a:r>
              <a:rPr lang="en-US" altLang="ko-KR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5. </a:t>
            </a:r>
            <a:r>
              <a:rPr lang="ko-KR" altLang="en-US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공학교육혁신센터 </a:t>
            </a:r>
            <a:r>
              <a:rPr lang="en-US" altLang="ko-KR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(</a:t>
            </a:r>
            <a:r>
              <a:rPr lang="en-US" altLang="ko-KR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  <a:hlinkClick r:id="rId5"/>
              </a:rPr>
              <a:t>http://www.iceed.dongguk.edu</a:t>
            </a:r>
            <a:r>
              <a:rPr lang="en-US" altLang="ko-KR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)  </a:t>
            </a:r>
          </a:p>
          <a:p>
            <a:pPr marL="609600" indent="-609600" algn="l">
              <a:lnSpc>
                <a:spcPct val="150000"/>
              </a:lnSpc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altLang="ko-KR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  : </a:t>
            </a:r>
            <a:r>
              <a:rPr lang="ko-KR" altLang="en-US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공학인증 관련</a:t>
            </a:r>
            <a:endParaRPr lang="en-US" altLang="ko-KR" dirty="0">
              <a:latin typeface="+mj-lt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609600" indent="-609600" algn="l">
              <a:lnSpc>
                <a:spcPct val="150000"/>
              </a:lnSpc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altLang="ko-KR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6. </a:t>
            </a:r>
            <a:r>
              <a:rPr lang="ko-KR" altLang="en-US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학년별 공지 </a:t>
            </a:r>
            <a:r>
              <a:rPr lang="ko-KR" altLang="en-US" dirty="0" err="1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카톡방</a:t>
            </a:r>
            <a:r>
              <a:rPr lang="ko-KR" altLang="en-US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</a:t>
            </a:r>
            <a:r>
              <a:rPr lang="en-US" altLang="ko-KR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&amp; </a:t>
            </a:r>
            <a:r>
              <a:rPr lang="ko-KR" altLang="en-US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기계과 전체 </a:t>
            </a:r>
            <a:r>
              <a:rPr lang="ko-KR" altLang="en-US" dirty="0" err="1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공지톡방</a:t>
            </a:r>
            <a:endParaRPr lang="en-US" altLang="ko-KR" dirty="0">
              <a:latin typeface="+mj-lt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609600" indent="-609600" algn="l">
              <a:lnSpc>
                <a:spcPct val="150000"/>
              </a:lnSpc>
              <a:buClr>
                <a:schemeClr val="accent3"/>
              </a:buClr>
              <a:buFont typeface="Wingdings" pitchFamily="2" charset="2"/>
              <a:buNone/>
              <a:defRPr/>
            </a:pPr>
            <a:endParaRPr lang="ko-KR" altLang="en-US" dirty="0">
              <a:latin typeface="+mj-lt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pic>
        <p:nvPicPr>
          <p:cNvPr id="12" name="그림 11" descr="텍스트, 벡터그래픽이(가) 표시된 사진&#10;&#10;자동 생성된 설명">
            <a:extLst>
              <a:ext uri="{FF2B5EF4-FFF2-40B4-BE49-F238E27FC236}">
                <a16:creationId xmlns:a16="http://schemas.microsoft.com/office/drawing/2014/main" id="{5AB61B6A-55C4-4EC8-AFB5-C26751D7A02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252" y="3125822"/>
            <a:ext cx="3732178" cy="3732178"/>
          </a:xfrm>
          <a:prstGeom prst="rect">
            <a:avLst/>
          </a:prstGeom>
        </p:spPr>
      </p:pic>
      <p:sp>
        <p:nvSpPr>
          <p:cNvPr id="14" name="말풍선: 모서리가 둥근 사각형 13">
            <a:extLst>
              <a:ext uri="{FF2B5EF4-FFF2-40B4-BE49-F238E27FC236}">
                <a16:creationId xmlns:a16="http://schemas.microsoft.com/office/drawing/2014/main" id="{772B077B-A7F6-4AEC-8F19-8C2934858A5C}"/>
              </a:ext>
            </a:extLst>
          </p:cNvPr>
          <p:cNvSpPr/>
          <p:nvPr/>
        </p:nvSpPr>
        <p:spPr>
          <a:xfrm>
            <a:off x="8113944" y="1531531"/>
            <a:ext cx="3102047" cy="2048248"/>
          </a:xfrm>
          <a:prstGeom prst="wedgeRoundRectCallout">
            <a:avLst>
              <a:gd name="adj1" fmla="val -15333"/>
              <a:gd name="adj2" fmla="val 63925"/>
              <a:gd name="adj3" fmla="val 16667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학과사무실</a:t>
            </a:r>
          </a:p>
          <a:p>
            <a:r>
              <a:rPr lang="ko-KR" altLang="en-US" sz="2000" b="1" dirty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위치 </a:t>
            </a:r>
            <a:r>
              <a:rPr lang="en-US" altLang="ko-KR" sz="2000" b="1" dirty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: E432 (</a:t>
            </a:r>
            <a:r>
              <a:rPr lang="ko-KR" altLang="en-US" sz="2000" b="1" dirty="0" err="1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원흥관</a:t>
            </a:r>
            <a:r>
              <a:rPr lang="en-US" altLang="ko-KR" sz="2000" b="1" dirty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4</a:t>
            </a:r>
            <a:r>
              <a:rPr lang="ko-KR" altLang="en-US" sz="2000" b="1" dirty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층</a:t>
            </a:r>
            <a:r>
              <a:rPr lang="en-US" altLang="ko-KR" sz="2000" b="1" dirty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)</a:t>
            </a:r>
          </a:p>
          <a:p>
            <a:r>
              <a:rPr lang="ko-KR" altLang="en-US" sz="2000" b="1" dirty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전화 </a:t>
            </a:r>
            <a:r>
              <a:rPr lang="en-US" altLang="ko-KR" sz="2000" b="1" dirty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: 2260-8580</a:t>
            </a:r>
          </a:p>
          <a:p>
            <a:pPr algn="ctr"/>
            <a:endParaRPr lang="ko-KR" altLang="en-US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398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D0464E24-56EB-4F24-9D45-2B37E7D75DF7}"/>
              </a:ext>
            </a:extLst>
          </p:cNvPr>
          <p:cNvSpPr/>
          <p:nvPr/>
        </p:nvSpPr>
        <p:spPr>
          <a:xfrm>
            <a:off x="428201" y="262470"/>
            <a:ext cx="2361298" cy="710296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3B96A-8CA4-4EDC-BD63-A7486493A835}"/>
              </a:ext>
            </a:extLst>
          </p:cNvPr>
          <p:cNvSpPr txBox="1"/>
          <p:nvPr/>
        </p:nvSpPr>
        <p:spPr>
          <a:xfrm>
            <a:off x="428201" y="356007"/>
            <a:ext cx="642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3. </a:t>
            </a:r>
            <a:r>
              <a:rPr lang="ko-KR" altLang="en-US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정보안내</a:t>
            </a:r>
            <a:endParaRPr lang="ko-KR" altLang="en-US" b="1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pic>
        <p:nvPicPr>
          <p:cNvPr id="10" name="그림 1">
            <a:extLst>
              <a:ext uri="{FF2B5EF4-FFF2-40B4-BE49-F238E27FC236}">
                <a16:creationId xmlns:a16="http://schemas.microsoft.com/office/drawing/2014/main" id="{2C2C4BF3-7A6D-4EC6-BEC3-003E0344D2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41" y="972766"/>
            <a:ext cx="7673681" cy="4496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그림 1">
            <a:extLst>
              <a:ext uri="{FF2B5EF4-FFF2-40B4-BE49-F238E27FC236}">
                <a16:creationId xmlns:a16="http://schemas.microsoft.com/office/drawing/2014/main" id="{311B746D-A371-4BFE-A065-1B15873277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54" y="2069349"/>
            <a:ext cx="7553325" cy="473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4676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D0464E24-56EB-4F24-9D45-2B37E7D75DF7}"/>
              </a:ext>
            </a:extLst>
          </p:cNvPr>
          <p:cNvSpPr/>
          <p:nvPr/>
        </p:nvSpPr>
        <p:spPr>
          <a:xfrm>
            <a:off x="428201" y="262470"/>
            <a:ext cx="3147022" cy="710296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3B96A-8CA4-4EDC-BD63-A7486493A835}"/>
              </a:ext>
            </a:extLst>
          </p:cNvPr>
          <p:cNvSpPr txBox="1"/>
          <p:nvPr/>
        </p:nvSpPr>
        <p:spPr>
          <a:xfrm>
            <a:off x="428201" y="356007"/>
            <a:ext cx="642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3. </a:t>
            </a:r>
            <a:r>
              <a:rPr lang="ko-KR" altLang="en-US" sz="2800" b="1" dirty="0" err="1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학업이수가이드</a:t>
            </a:r>
            <a:endParaRPr lang="ko-KR" altLang="en-US" b="1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pic>
        <p:nvPicPr>
          <p:cNvPr id="2050" name="Picture 2" descr="C:\Users\변철영\Desktop\KakaoTalk_20210223_012037801_0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1" t="8981" r="15081" b="26890"/>
          <a:stretch/>
        </p:blipFill>
        <p:spPr bwMode="auto">
          <a:xfrm>
            <a:off x="428201" y="1066303"/>
            <a:ext cx="4805280" cy="5738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변철영\Desktop\KakaoTalk_20210223_012037801_0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5" t="3738" r="11292" b="54833"/>
          <a:stretch/>
        </p:blipFill>
        <p:spPr bwMode="auto">
          <a:xfrm>
            <a:off x="5233480" y="1066303"/>
            <a:ext cx="6537683" cy="451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637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D0464E24-56EB-4F24-9D45-2B37E7D75DF7}"/>
              </a:ext>
            </a:extLst>
          </p:cNvPr>
          <p:cNvSpPr/>
          <p:nvPr/>
        </p:nvSpPr>
        <p:spPr>
          <a:xfrm>
            <a:off x="428201" y="262470"/>
            <a:ext cx="3254113" cy="710296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3B96A-8CA4-4EDC-BD63-A7486493A835}"/>
              </a:ext>
            </a:extLst>
          </p:cNvPr>
          <p:cNvSpPr txBox="1"/>
          <p:nvPr/>
        </p:nvSpPr>
        <p:spPr>
          <a:xfrm>
            <a:off x="428201" y="356007"/>
            <a:ext cx="642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3. </a:t>
            </a:r>
            <a:r>
              <a:rPr lang="ko-KR" altLang="en-US" sz="2800" b="1" dirty="0" err="1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학업이수가이드</a:t>
            </a:r>
            <a:endParaRPr lang="ko-KR" altLang="en-US" b="1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pic>
        <p:nvPicPr>
          <p:cNvPr id="1026" name="Picture 2" descr="C:\Users\변철영\Desktop\KakaoTalk_20210223_0120378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6" t="12002" r="11841" b="19564"/>
          <a:stretch/>
        </p:blipFill>
        <p:spPr bwMode="auto">
          <a:xfrm>
            <a:off x="0" y="1066303"/>
            <a:ext cx="4552351" cy="5564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변철영\Desktop\KakaoTalk_20210223_012037801_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2" t="5832" r="13082" b="17574"/>
          <a:stretch/>
        </p:blipFill>
        <p:spPr bwMode="auto">
          <a:xfrm>
            <a:off x="4364054" y="1066303"/>
            <a:ext cx="3878310" cy="5564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변철영\Desktop\KakaoTalk_20210223_012037801_0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4" t="6344" r="11423" b="23609"/>
          <a:stretch/>
        </p:blipFill>
        <p:spPr bwMode="auto">
          <a:xfrm>
            <a:off x="8075292" y="972766"/>
            <a:ext cx="4366993" cy="5658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872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A763B5F-1F64-4280-A739-AAB3B7BB9A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33" t="1129" r="12365"/>
          <a:stretch/>
        </p:blipFill>
        <p:spPr>
          <a:xfrm>
            <a:off x="2595208" y="446707"/>
            <a:ext cx="9228849" cy="6301563"/>
          </a:xfrm>
          <a:prstGeom prst="rect">
            <a:avLst/>
          </a:prstGeom>
        </p:spPr>
      </p:pic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D0464E24-56EB-4F24-9D45-2B37E7D75DF7}"/>
              </a:ext>
            </a:extLst>
          </p:cNvPr>
          <p:cNvSpPr/>
          <p:nvPr/>
        </p:nvSpPr>
        <p:spPr>
          <a:xfrm>
            <a:off x="428201" y="262470"/>
            <a:ext cx="2650665" cy="710296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3B96A-8CA4-4EDC-BD63-A7486493A835}"/>
              </a:ext>
            </a:extLst>
          </p:cNvPr>
          <p:cNvSpPr txBox="1"/>
          <p:nvPr/>
        </p:nvSpPr>
        <p:spPr>
          <a:xfrm>
            <a:off x="428201" y="356007"/>
            <a:ext cx="642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4. </a:t>
            </a:r>
            <a:r>
              <a:rPr lang="ko-KR" altLang="en-US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이수 체계도</a:t>
            </a:r>
            <a:endParaRPr lang="ko-KR" altLang="en-US" b="1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20044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D0464E24-56EB-4F24-9D45-2B37E7D75DF7}"/>
              </a:ext>
            </a:extLst>
          </p:cNvPr>
          <p:cNvSpPr/>
          <p:nvPr/>
        </p:nvSpPr>
        <p:spPr>
          <a:xfrm>
            <a:off x="428201" y="262470"/>
            <a:ext cx="2841647" cy="710296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3B96A-8CA4-4EDC-BD63-A7486493A835}"/>
              </a:ext>
            </a:extLst>
          </p:cNvPr>
          <p:cNvSpPr txBox="1"/>
          <p:nvPr/>
        </p:nvSpPr>
        <p:spPr>
          <a:xfrm>
            <a:off x="428201" y="356007"/>
            <a:ext cx="642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4. </a:t>
            </a:r>
            <a:r>
              <a:rPr lang="ko-KR" altLang="en-US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이수 체계도</a:t>
            </a:r>
            <a:endParaRPr lang="ko-KR" altLang="en-US" b="1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5A763B5F-1F64-4280-A739-AAB3B7BB9A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548" t="7269" r="67436" b="44604"/>
          <a:stretch/>
        </p:blipFill>
        <p:spPr>
          <a:xfrm>
            <a:off x="7927418" y="694032"/>
            <a:ext cx="2841887" cy="37353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2EE07B-D0F7-45A7-9D75-6DC9A386BEBF}"/>
              </a:ext>
            </a:extLst>
          </p:cNvPr>
          <p:cNvSpPr txBox="1"/>
          <p:nvPr/>
        </p:nvSpPr>
        <p:spPr>
          <a:xfrm>
            <a:off x="572614" y="1293340"/>
            <a:ext cx="837367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HY강B" panose="02030600000101010101" pitchFamily="18" charset="-127"/>
                <a:ea typeface="HY강B" panose="02030600000101010101" pitchFamily="18" charset="-127"/>
                <a:cs typeface="Microsoft GothicNeo Light" panose="020B0300000101010101" pitchFamily="50" charset="-127"/>
              </a:rPr>
              <a:t>1</a:t>
            </a:r>
            <a:r>
              <a:rPr lang="ko-KR" altLang="en-US" sz="2800" dirty="0">
                <a:latin typeface="HY강B" panose="02030600000101010101" pitchFamily="18" charset="-127"/>
                <a:ea typeface="HY강B" panose="02030600000101010101" pitchFamily="18" charset="-127"/>
                <a:cs typeface="Microsoft GothicNeo Light" panose="020B0300000101010101" pitchFamily="50" charset="-127"/>
              </a:rPr>
              <a:t>학년 </a:t>
            </a:r>
            <a:r>
              <a:rPr lang="en-US" altLang="ko-KR" sz="2800" dirty="0">
                <a:latin typeface="HY강B" panose="02030600000101010101" pitchFamily="18" charset="-127"/>
                <a:ea typeface="HY강B" panose="02030600000101010101" pitchFamily="18" charset="-127"/>
                <a:cs typeface="Microsoft GothicNeo Light" panose="020B0300000101010101" pitchFamily="50" charset="-127"/>
              </a:rPr>
              <a:t>1</a:t>
            </a:r>
            <a:r>
              <a:rPr lang="ko-KR" altLang="en-US" sz="2800" dirty="0">
                <a:latin typeface="HY강B" panose="02030600000101010101" pitchFamily="18" charset="-127"/>
                <a:ea typeface="HY강B" panose="02030600000101010101" pitchFamily="18" charset="-127"/>
                <a:cs typeface="Microsoft GothicNeo Light" panose="020B0300000101010101" pitchFamily="50" charset="-127"/>
              </a:rPr>
              <a:t>학기 </a:t>
            </a:r>
            <a:endParaRPr lang="en-US" altLang="ko-KR" sz="2800" dirty="0">
              <a:latin typeface="HY강B" panose="02030600000101010101" pitchFamily="18" charset="-127"/>
              <a:ea typeface="HY강B" panose="02030600000101010101" pitchFamily="18" charset="-127"/>
              <a:cs typeface="Microsoft GothicNeo Light" panose="020B0300000101010101" pitchFamily="50" charset="-127"/>
            </a:endParaRPr>
          </a:p>
          <a:p>
            <a:pPr marL="285750" indent="-285750">
              <a:buFontTx/>
              <a:buChar char="-"/>
            </a:pPr>
            <a:endParaRPr lang="en-US" altLang="ko-KR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일반물리학 및 실험</a:t>
            </a:r>
            <a:r>
              <a:rPr lang="en-US" altLang="ko-KR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1(4</a:t>
            </a:r>
            <a:r>
              <a:rPr lang="ko-KR" altLang="en-US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학점</a:t>
            </a:r>
            <a:r>
              <a:rPr lang="en-US" altLang="ko-KR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)</a:t>
            </a:r>
          </a:p>
          <a:p>
            <a:endParaRPr lang="en-US" altLang="ko-KR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미적분학 및 연습</a:t>
            </a:r>
            <a:r>
              <a:rPr lang="en-US" altLang="ko-KR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1(3</a:t>
            </a:r>
            <a:r>
              <a:rPr lang="ko-KR" altLang="en-US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학점</a:t>
            </a:r>
            <a:r>
              <a:rPr lang="en-US" altLang="ko-KR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)</a:t>
            </a:r>
          </a:p>
          <a:p>
            <a:endParaRPr lang="en-US" altLang="ko-KR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285750" indent="-285750">
              <a:buFontTx/>
              <a:buChar char="-"/>
            </a:pPr>
            <a:r>
              <a:rPr lang="en-US" altLang="ko-KR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Eas1(2</a:t>
            </a:r>
            <a:r>
              <a:rPr lang="ko-KR" altLang="en-US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학점</a:t>
            </a:r>
            <a:r>
              <a:rPr lang="en-US" altLang="ko-KR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) – s4</a:t>
            </a:r>
            <a:r>
              <a:rPr lang="ko-KR" altLang="en-US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반은 </a:t>
            </a:r>
            <a:r>
              <a:rPr lang="en-US" altLang="ko-KR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0</a:t>
            </a:r>
            <a:r>
              <a:rPr lang="ko-KR" altLang="en-US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학점</a:t>
            </a:r>
            <a:endParaRPr lang="en-US" altLang="ko-KR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endParaRPr lang="en-US" altLang="ko-KR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어드벤처디자인</a:t>
            </a:r>
            <a:r>
              <a:rPr lang="en-US" altLang="ko-KR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(3</a:t>
            </a:r>
            <a:r>
              <a:rPr lang="ko-KR" altLang="en-US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학점</a:t>
            </a:r>
            <a:r>
              <a:rPr lang="en-US" altLang="ko-KR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 </a:t>
            </a:r>
            <a:r>
              <a:rPr lang="ko-KR" altLang="en-US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전공</a:t>
            </a:r>
            <a:r>
              <a:rPr lang="en-US" altLang="ko-KR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)</a:t>
            </a:r>
          </a:p>
          <a:p>
            <a:endParaRPr lang="en-US" altLang="ko-KR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285750" indent="-285750">
              <a:buFontTx/>
              <a:buChar char="-"/>
            </a:pPr>
            <a:r>
              <a:rPr lang="en-US" altLang="ko-KR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Introduction to engineering(1</a:t>
            </a:r>
            <a:r>
              <a:rPr lang="ko-KR" altLang="en-US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학점</a:t>
            </a:r>
            <a:r>
              <a:rPr lang="en-US" altLang="ko-KR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 </a:t>
            </a:r>
            <a:r>
              <a:rPr lang="ko-KR" altLang="en-US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전공</a:t>
            </a:r>
            <a:r>
              <a:rPr lang="en-US" altLang="ko-KR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)</a:t>
            </a:r>
          </a:p>
          <a:p>
            <a:endParaRPr lang="en-US" altLang="ko-KR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커리어 디자인</a:t>
            </a:r>
            <a:r>
              <a:rPr lang="en-US" altLang="ko-KR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  </a:t>
            </a:r>
            <a:r>
              <a:rPr lang="ko-KR" altLang="en-US" dirty="0" err="1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자아와명상</a:t>
            </a:r>
            <a:r>
              <a:rPr lang="en-US" altLang="ko-KR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 (</a:t>
            </a:r>
            <a:r>
              <a:rPr lang="ko-KR" altLang="en-US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각</a:t>
            </a:r>
            <a:r>
              <a:rPr lang="en-US" altLang="ko-KR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1</a:t>
            </a:r>
            <a:r>
              <a:rPr lang="ko-KR" altLang="en-US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학점</a:t>
            </a:r>
            <a:r>
              <a:rPr lang="en-US" altLang="ko-KR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 </a:t>
            </a:r>
            <a:r>
              <a:rPr lang="ko-KR" altLang="en-US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필수전공</a:t>
            </a:r>
            <a:r>
              <a:rPr lang="en-US" altLang="ko-KR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)</a:t>
            </a:r>
          </a:p>
          <a:p>
            <a:pPr marL="285750" indent="-285750">
              <a:buFontTx/>
              <a:buChar char="-"/>
            </a:pPr>
            <a:endParaRPr lang="en-US" altLang="ko-KR" dirty="0"/>
          </a:p>
          <a:p>
            <a:pPr marL="285750" indent="-285750">
              <a:buFontTx/>
              <a:buChar char="-"/>
            </a:pPr>
            <a:r>
              <a:rPr lang="ko-KR" altLang="en-US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기술보고서 작성 </a:t>
            </a:r>
            <a:r>
              <a:rPr lang="en-US" altLang="ko-KR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: 3</a:t>
            </a:r>
            <a:r>
              <a:rPr lang="ko-KR" altLang="en-US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학년 신청</a:t>
            </a:r>
            <a:endParaRPr lang="en-US" altLang="ko-KR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285750" indent="-285750">
              <a:buFontTx/>
              <a:buChar char="-"/>
            </a:pPr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A763B5F-1F64-4280-A739-AAB3B7BB9A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433" t="68402" r="67674" b="6491"/>
          <a:stretch/>
        </p:blipFill>
        <p:spPr>
          <a:xfrm>
            <a:off x="7927416" y="4679065"/>
            <a:ext cx="2841887" cy="186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24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D0464E24-56EB-4F24-9D45-2B37E7D75DF7}"/>
              </a:ext>
            </a:extLst>
          </p:cNvPr>
          <p:cNvSpPr/>
          <p:nvPr/>
        </p:nvSpPr>
        <p:spPr>
          <a:xfrm>
            <a:off x="428201" y="262470"/>
            <a:ext cx="2841647" cy="710296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3B96A-8CA4-4EDC-BD63-A7486493A835}"/>
              </a:ext>
            </a:extLst>
          </p:cNvPr>
          <p:cNvSpPr txBox="1"/>
          <p:nvPr/>
        </p:nvSpPr>
        <p:spPr>
          <a:xfrm>
            <a:off x="428201" y="356007"/>
            <a:ext cx="642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5. </a:t>
            </a:r>
            <a:r>
              <a:rPr lang="ko-KR" altLang="en-US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수강신청 방법</a:t>
            </a:r>
            <a:endParaRPr lang="ko-KR" altLang="en-US" b="1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2EE07B-D0F7-45A7-9D75-6DC9A386BEBF}"/>
              </a:ext>
            </a:extLst>
          </p:cNvPr>
          <p:cNvSpPr txBox="1"/>
          <p:nvPr/>
        </p:nvSpPr>
        <p:spPr>
          <a:xfrm>
            <a:off x="572614" y="1293340"/>
            <a:ext cx="837367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4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자신이 선택한 과목의 학수번호 체크</a:t>
            </a:r>
            <a:endParaRPr lang="en-US" altLang="ko-KR" sz="24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24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학수번호 </a:t>
            </a:r>
            <a:r>
              <a:rPr lang="en-US" altLang="ko-KR" sz="24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-00 </a:t>
            </a:r>
            <a:r>
              <a:rPr lang="ko-KR" altLang="en-US" sz="24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이전까지 복사</a:t>
            </a:r>
            <a:endParaRPr lang="en-US" altLang="ko-KR" sz="24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24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엑셀에 신청 순서대로 적기</a:t>
            </a:r>
            <a:endParaRPr lang="en-US" altLang="ko-KR" sz="24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342900" indent="-342900">
              <a:buAutoNum type="arabicPeriod"/>
            </a:pPr>
            <a:endParaRPr lang="en-US" altLang="ko-KR" sz="24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342900" indent="-342900">
              <a:buAutoNum type="arabicPeriod"/>
            </a:pPr>
            <a:endParaRPr lang="en-US" altLang="ko-KR" sz="24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342900" indent="-342900">
              <a:buAutoNum type="arabicPeriod"/>
            </a:pPr>
            <a:endParaRPr lang="en-US" altLang="ko-KR" sz="24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342900" indent="-342900">
              <a:buAutoNum type="arabicPeriod"/>
            </a:pPr>
            <a:endParaRPr lang="en-US" altLang="ko-KR" sz="24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342900" indent="-342900">
              <a:buAutoNum type="arabicPeriod"/>
            </a:pPr>
            <a:endParaRPr lang="en-US" altLang="ko-KR" sz="24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24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수강신청 사이트 접속</a:t>
            </a:r>
            <a:endParaRPr lang="en-US" altLang="ko-KR" sz="24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342900" indent="-342900">
              <a:buAutoNum type="arabicPeriod"/>
            </a:pPr>
            <a:r>
              <a:rPr lang="en-US" altLang="ko-KR" sz="24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9:30</a:t>
            </a:r>
            <a:r>
              <a:rPr lang="ko-KR" altLang="en-US" sz="24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분 로그인</a:t>
            </a:r>
            <a:r>
              <a:rPr lang="en-US" altLang="ko-KR" sz="24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 </a:t>
            </a:r>
            <a:r>
              <a:rPr lang="ko-KR" altLang="en-US" sz="24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신청 페이지까지 접속</a:t>
            </a:r>
            <a:endParaRPr lang="en-US" altLang="ko-KR" sz="24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24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첫번째 과목 검색</a:t>
            </a:r>
            <a:endParaRPr lang="en-US" altLang="ko-KR" sz="24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342900" indent="-342900">
              <a:buAutoNum type="arabicPeriod"/>
            </a:pPr>
            <a:r>
              <a:rPr lang="en-US" altLang="ko-KR" sz="24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10</a:t>
            </a:r>
            <a:r>
              <a:rPr lang="ko-KR" altLang="en-US" sz="24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시 </a:t>
            </a:r>
            <a:r>
              <a:rPr lang="ko-KR" altLang="en-US" sz="2400" dirty="0" err="1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새로고침</a:t>
            </a:r>
            <a:r>
              <a:rPr lang="ko-KR" altLang="en-US" sz="24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없이 바로 클릭</a:t>
            </a:r>
            <a:endParaRPr lang="en-US" altLang="ko-KR" sz="24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24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엑셀 </a:t>
            </a:r>
            <a:r>
              <a:rPr lang="ko-KR" altLang="en-US" sz="2400" dirty="0" err="1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한칸씩</a:t>
            </a:r>
            <a:r>
              <a:rPr lang="ko-KR" altLang="en-US" sz="24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눌러 복사 </a:t>
            </a:r>
            <a:r>
              <a:rPr lang="en-US" altLang="ko-KR" sz="24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– </a:t>
            </a:r>
            <a:r>
              <a:rPr lang="ko-KR" altLang="en-US" sz="24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붙여넣기 하여 순서대로 모두 신청</a:t>
            </a:r>
          </a:p>
          <a:p>
            <a:pPr marL="285750" indent="-285750">
              <a:buFontTx/>
              <a:buChar char="-"/>
            </a:pPr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6C38675A-B5E3-470B-936B-F742E3A6C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8010" y="617617"/>
            <a:ext cx="3318325" cy="343719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2DF4DEC1-E666-4F24-983F-FF885B6276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4798" y="4225722"/>
            <a:ext cx="2638425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935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D0464E24-56EB-4F24-9D45-2B37E7D75DF7}"/>
              </a:ext>
            </a:extLst>
          </p:cNvPr>
          <p:cNvSpPr/>
          <p:nvPr/>
        </p:nvSpPr>
        <p:spPr>
          <a:xfrm>
            <a:off x="428200" y="262470"/>
            <a:ext cx="4893443" cy="710296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3B96A-8CA4-4EDC-BD63-A7486493A835}"/>
              </a:ext>
            </a:extLst>
          </p:cNvPr>
          <p:cNvSpPr txBox="1"/>
          <p:nvPr/>
        </p:nvSpPr>
        <p:spPr>
          <a:xfrm>
            <a:off x="428201" y="356007"/>
            <a:ext cx="642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6. </a:t>
            </a:r>
            <a:r>
              <a:rPr lang="ko-KR" altLang="en-US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공학교육 인증제도 </a:t>
            </a:r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(ABEEK)</a:t>
            </a:r>
            <a:endParaRPr lang="ko-KR" altLang="en-US" b="1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D45D5C-9817-43A3-82E4-CE2DF570E665}"/>
              </a:ext>
            </a:extLst>
          </p:cNvPr>
          <p:cNvSpPr txBox="1"/>
          <p:nvPr/>
        </p:nvSpPr>
        <p:spPr>
          <a:xfrm>
            <a:off x="312871" y="1066303"/>
            <a:ext cx="11755562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56032">
              <a:lnSpc>
                <a:spcPct val="150000"/>
              </a:lnSpc>
              <a:buClr>
                <a:schemeClr val="accent3"/>
              </a:buClr>
              <a:buFontTx/>
              <a:buChar char="-"/>
              <a:defRPr/>
            </a:pPr>
            <a:r>
              <a:rPr lang="en-US" altLang="ko-KR" dirty="0">
                <a:solidFill>
                  <a:srgbClr val="0000FF"/>
                </a:solidFill>
                <a:latin typeface="+mn-ea"/>
              </a:rPr>
              <a:t>2016</a:t>
            </a:r>
            <a:r>
              <a:rPr lang="ko-KR" altLang="en-US" dirty="0">
                <a:solidFill>
                  <a:srgbClr val="0000FF"/>
                </a:solidFill>
                <a:latin typeface="+mn-ea"/>
              </a:rPr>
              <a:t>년 </a:t>
            </a:r>
            <a:r>
              <a:rPr lang="en-US" altLang="ko-KR" dirty="0">
                <a:solidFill>
                  <a:srgbClr val="0000FF"/>
                </a:solidFill>
                <a:latin typeface="+mn-ea"/>
              </a:rPr>
              <a:t>2</a:t>
            </a:r>
            <a:r>
              <a:rPr lang="ko-KR" altLang="en-US" dirty="0">
                <a:solidFill>
                  <a:srgbClr val="0000FF"/>
                </a:solidFill>
                <a:latin typeface="+mn-ea"/>
              </a:rPr>
              <a:t>월 졸업생부터 </a:t>
            </a:r>
            <a:r>
              <a:rPr lang="ko-KR" altLang="en-US" dirty="0">
                <a:latin typeface="+mn-ea"/>
              </a:rPr>
              <a:t>개정된 인증기준 </a:t>
            </a:r>
            <a:r>
              <a:rPr lang="en-US" altLang="ko-KR" dirty="0">
                <a:solidFill>
                  <a:srgbClr val="0000FF"/>
                </a:solidFill>
                <a:latin typeface="+mn-ea"/>
              </a:rPr>
              <a:t>KEC2015 </a:t>
            </a:r>
            <a:r>
              <a:rPr lang="ko-KR" altLang="en-US" dirty="0">
                <a:solidFill>
                  <a:srgbClr val="0000FF"/>
                </a:solidFill>
                <a:latin typeface="+mn-ea"/>
              </a:rPr>
              <a:t>적용</a:t>
            </a:r>
            <a:r>
              <a:rPr lang="en-US" altLang="ko-KR" dirty="0">
                <a:solidFill>
                  <a:srgbClr val="0000FF"/>
                </a:solidFill>
                <a:latin typeface="+mn-ea"/>
              </a:rPr>
              <a:t>.</a:t>
            </a:r>
          </a:p>
          <a:p>
            <a:pPr marL="365760" indent="-256032">
              <a:lnSpc>
                <a:spcPct val="150000"/>
              </a:lnSpc>
              <a:buClr>
                <a:schemeClr val="accent3"/>
              </a:buClr>
              <a:buFontTx/>
              <a:buChar char="-"/>
              <a:defRPr/>
            </a:pPr>
            <a:r>
              <a:rPr lang="ko-KR" altLang="en-US" dirty="0">
                <a:latin typeface="+mn-ea"/>
              </a:rPr>
              <a:t>졸업 </a:t>
            </a:r>
            <a:r>
              <a:rPr lang="en-US" altLang="ko-KR" dirty="0">
                <a:latin typeface="+mn-ea"/>
              </a:rPr>
              <a:t>1</a:t>
            </a:r>
            <a:r>
              <a:rPr lang="ko-KR" altLang="en-US" dirty="0">
                <a:latin typeface="+mn-ea"/>
              </a:rPr>
              <a:t>년 전에 심화</a:t>
            </a:r>
            <a:r>
              <a:rPr lang="en-US" altLang="ko-KR" dirty="0">
                <a:latin typeface="+mn-ea"/>
              </a:rPr>
              <a:t>-</a:t>
            </a:r>
            <a:r>
              <a:rPr lang="ko-KR" altLang="en-US" dirty="0">
                <a:latin typeface="+mn-ea"/>
              </a:rPr>
              <a:t>일반과정 전환이 가능함</a:t>
            </a:r>
            <a:r>
              <a:rPr lang="en-US" altLang="ko-KR" dirty="0">
                <a:latin typeface="+mn-ea"/>
              </a:rPr>
              <a:t>. (3</a:t>
            </a:r>
            <a:r>
              <a:rPr lang="ko-KR" altLang="en-US" dirty="0">
                <a:latin typeface="+mn-ea"/>
              </a:rPr>
              <a:t>학년까지</a:t>
            </a:r>
            <a:r>
              <a:rPr lang="en-US" altLang="ko-KR" dirty="0">
                <a:latin typeface="+mn-ea"/>
              </a:rPr>
              <a:t>, 4</a:t>
            </a:r>
            <a:r>
              <a:rPr lang="ko-KR" altLang="en-US" dirty="0">
                <a:latin typeface="+mn-ea"/>
              </a:rPr>
              <a:t>학년 전에</a:t>
            </a:r>
            <a:r>
              <a:rPr lang="en-US" altLang="ko-KR" dirty="0">
                <a:latin typeface="+mn-ea"/>
              </a:rPr>
              <a:t>) </a:t>
            </a:r>
            <a:r>
              <a:rPr lang="ko-KR" altLang="en-US" dirty="0">
                <a:latin typeface="+mn-ea"/>
              </a:rPr>
              <a:t> </a:t>
            </a:r>
            <a:endParaRPr lang="en-US" altLang="ko-KR" dirty="0">
              <a:latin typeface="+mn-ea"/>
            </a:endParaRPr>
          </a:p>
          <a:p>
            <a:pPr marL="365760" indent="-256032">
              <a:lnSpc>
                <a:spcPct val="150000"/>
              </a:lnSpc>
              <a:buClr>
                <a:schemeClr val="accent3"/>
              </a:buClr>
              <a:buFontTx/>
              <a:buChar char="-"/>
              <a:defRPr/>
            </a:pPr>
            <a:r>
              <a:rPr lang="ko-KR" altLang="en-US" dirty="0">
                <a:latin typeface="+mn-ea"/>
              </a:rPr>
              <a:t>단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일반과정으로 전환은 다음에 국한됨</a:t>
            </a:r>
            <a:r>
              <a:rPr lang="en-US" altLang="ko-KR" dirty="0">
                <a:latin typeface="+mn-ea"/>
              </a:rPr>
              <a:t>.   </a:t>
            </a:r>
          </a:p>
          <a:p>
            <a:pPr marL="109728">
              <a:lnSpc>
                <a:spcPct val="150000"/>
              </a:lnSpc>
              <a:buClr>
                <a:schemeClr val="accent3"/>
              </a:buClr>
              <a:defRPr/>
            </a:pPr>
            <a:r>
              <a:rPr lang="en-US" altLang="ko-KR" dirty="0">
                <a:solidFill>
                  <a:srgbClr val="0000FF"/>
                </a:solidFill>
                <a:latin typeface="+mn-ea"/>
              </a:rPr>
              <a:t>       1. </a:t>
            </a:r>
            <a:r>
              <a:rPr lang="ko-KR" altLang="en-US" dirty="0">
                <a:solidFill>
                  <a:srgbClr val="0000FF"/>
                </a:solidFill>
                <a:latin typeface="+mn-ea"/>
              </a:rPr>
              <a:t>복수전공자</a:t>
            </a:r>
            <a:r>
              <a:rPr lang="en-US" altLang="ko-KR" dirty="0">
                <a:solidFill>
                  <a:srgbClr val="0000FF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00FF"/>
                </a:solidFill>
                <a:latin typeface="+mn-ea"/>
              </a:rPr>
              <a:t>연계전공자</a:t>
            </a:r>
            <a:r>
              <a:rPr lang="en-US" altLang="ko-KR" dirty="0">
                <a:solidFill>
                  <a:srgbClr val="0000FF"/>
                </a:solidFill>
                <a:latin typeface="+mn-ea"/>
              </a:rPr>
              <a:t>)	  2. </a:t>
            </a:r>
            <a:r>
              <a:rPr lang="ko-KR" altLang="en-US" dirty="0">
                <a:solidFill>
                  <a:srgbClr val="0000FF"/>
                </a:solidFill>
                <a:latin typeface="+mn-ea"/>
              </a:rPr>
              <a:t>편입생</a:t>
            </a:r>
            <a:r>
              <a:rPr lang="en-US" altLang="ko-KR" dirty="0">
                <a:solidFill>
                  <a:srgbClr val="0000FF"/>
                </a:solidFill>
                <a:latin typeface="+mn-ea"/>
              </a:rPr>
              <a:t>    3. ROTC </a:t>
            </a:r>
            <a:r>
              <a:rPr lang="ko-KR" altLang="en-US" dirty="0">
                <a:solidFill>
                  <a:srgbClr val="0000FF"/>
                </a:solidFill>
                <a:latin typeface="+mn-ea"/>
              </a:rPr>
              <a:t>학생</a:t>
            </a:r>
            <a:r>
              <a:rPr lang="en-US" altLang="ko-KR" dirty="0">
                <a:solidFill>
                  <a:srgbClr val="0000FF"/>
                </a:solidFill>
                <a:latin typeface="+mn-ea"/>
              </a:rPr>
              <a:t>     4. </a:t>
            </a:r>
            <a:r>
              <a:rPr lang="ko-KR" altLang="en-US" dirty="0" err="1">
                <a:solidFill>
                  <a:srgbClr val="0000FF"/>
                </a:solidFill>
                <a:latin typeface="+mn-ea"/>
              </a:rPr>
              <a:t>교직이수자</a:t>
            </a:r>
            <a:r>
              <a:rPr lang="en-US" altLang="ko-KR" dirty="0">
                <a:solidFill>
                  <a:srgbClr val="0000FF"/>
                </a:solidFill>
                <a:latin typeface="+mn-ea"/>
              </a:rPr>
              <a:t>    5. </a:t>
            </a:r>
            <a:r>
              <a:rPr lang="ko-KR" altLang="en-US" dirty="0">
                <a:solidFill>
                  <a:srgbClr val="0000FF"/>
                </a:solidFill>
                <a:latin typeface="+mn-ea"/>
              </a:rPr>
              <a:t>해외교환학생 등</a:t>
            </a:r>
            <a:r>
              <a:rPr lang="en-US" altLang="ko-KR" dirty="0">
                <a:solidFill>
                  <a:srgbClr val="0000FF"/>
                </a:solidFill>
                <a:latin typeface="+mn-ea"/>
              </a:rPr>
              <a:t> </a:t>
            </a:r>
            <a:endParaRPr lang="en-US" altLang="ko-KR" b="1" dirty="0">
              <a:latin typeface="+mj-ea"/>
            </a:endParaRPr>
          </a:p>
          <a:p>
            <a:pPr marL="365760" indent="-256032">
              <a:lnSpc>
                <a:spcPct val="150000"/>
              </a:lnSpc>
              <a:buClr>
                <a:schemeClr val="accent3"/>
              </a:buClr>
              <a:defRPr/>
            </a:pPr>
            <a:r>
              <a:rPr lang="en-US" altLang="ko-KR" b="1" dirty="0">
                <a:latin typeface="+mj-ea"/>
              </a:rPr>
              <a:t>* </a:t>
            </a:r>
            <a:r>
              <a:rPr lang="ko-KR" altLang="en-US" b="1" dirty="0">
                <a:latin typeface="+mj-ea"/>
              </a:rPr>
              <a:t>복수전공자 교육과정 자동변경 시스템 개선 </a:t>
            </a:r>
          </a:p>
          <a:p>
            <a:pPr marL="365760" indent="-256032">
              <a:lnSpc>
                <a:spcPct val="150000"/>
              </a:lnSpc>
              <a:buClr>
                <a:schemeClr val="accent3"/>
              </a:buClr>
              <a:defRPr/>
            </a:pPr>
            <a:r>
              <a:rPr lang="en-US" altLang="ko-KR" b="1" dirty="0">
                <a:latin typeface="+mj-ea"/>
              </a:rPr>
              <a:t>- </a:t>
            </a:r>
            <a:r>
              <a:rPr lang="ko-KR" altLang="en-US" b="1" dirty="0" err="1">
                <a:latin typeface="+mj-ea"/>
              </a:rPr>
              <a:t>변경후</a:t>
            </a:r>
            <a:r>
              <a:rPr lang="ko-KR" altLang="en-US" b="1" dirty="0">
                <a:latin typeface="+mj-ea"/>
              </a:rPr>
              <a:t> </a:t>
            </a:r>
            <a:r>
              <a:rPr lang="en-US" altLang="ko-KR" b="1" dirty="0">
                <a:latin typeface="+mj-ea"/>
              </a:rPr>
              <a:t>: </a:t>
            </a:r>
            <a:r>
              <a:rPr lang="ko-KR" altLang="en-US" b="1" u="sng" dirty="0">
                <a:solidFill>
                  <a:srgbClr val="FF0000"/>
                </a:solidFill>
                <a:latin typeface="+mj-ea"/>
              </a:rPr>
              <a:t>복수전공자 일반과정으로 자동변경 폐지</a:t>
            </a:r>
            <a:r>
              <a:rPr lang="en-US" altLang="ko-KR" b="1" u="sng" dirty="0">
                <a:solidFill>
                  <a:srgbClr val="FF0000"/>
                </a:solidFill>
                <a:latin typeface="+mj-ea"/>
              </a:rPr>
              <a:t>, </a:t>
            </a:r>
            <a:r>
              <a:rPr lang="ko-KR" altLang="en-US" b="1" u="sng" dirty="0">
                <a:solidFill>
                  <a:srgbClr val="FF0000"/>
                </a:solidFill>
                <a:latin typeface="+mj-ea"/>
              </a:rPr>
              <a:t>복수전공자 소속을 </a:t>
            </a:r>
            <a:r>
              <a:rPr lang="en-US" altLang="ko-KR" b="1" u="sng" dirty="0">
                <a:solidFill>
                  <a:srgbClr val="FF0000"/>
                </a:solidFill>
                <a:latin typeface="+mj-ea"/>
              </a:rPr>
              <a:t>"</a:t>
            </a:r>
            <a:r>
              <a:rPr lang="ko-KR" altLang="en-US" b="1" u="sng" dirty="0">
                <a:solidFill>
                  <a:srgbClr val="FF0000"/>
                </a:solidFill>
                <a:latin typeface="+mj-ea"/>
              </a:rPr>
              <a:t>심화과정</a:t>
            </a:r>
            <a:r>
              <a:rPr lang="en-US" altLang="ko-KR" b="1" u="sng" dirty="0">
                <a:solidFill>
                  <a:srgbClr val="FF0000"/>
                </a:solidFill>
                <a:latin typeface="+mj-ea"/>
              </a:rPr>
              <a:t>"</a:t>
            </a:r>
            <a:r>
              <a:rPr lang="ko-KR" altLang="en-US" b="1" u="sng" dirty="0">
                <a:solidFill>
                  <a:srgbClr val="FF0000"/>
                </a:solidFill>
                <a:latin typeface="+mj-ea"/>
              </a:rPr>
              <a:t>으로 유지함</a:t>
            </a:r>
            <a:endParaRPr lang="ko-KR" altLang="en-US" b="1" dirty="0">
              <a:solidFill>
                <a:srgbClr val="FF0000"/>
              </a:solidFill>
              <a:latin typeface="+mj-ea"/>
            </a:endParaRPr>
          </a:p>
          <a:p>
            <a:pPr marL="365760" indent="-256032">
              <a:lnSpc>
                <a:spcPct val="150000"/>
              </a:lnSpc>
              <a:buClr>
                <a:schemeClr val="accent3"/>
              </a:buClr>
              <a:defRPr/>
            </a:pPr>
            <a:r>
              <a:rPr lang="en-US" altLang="ko-KR" b="1" dirty="0">
                <a:latin typeface="+mj-ea"/>
              </a:rPr>
              <a:t>- </a:t>
            </a:r>
            <a:r>
              <a:rPr lang="ko-KR" altLang="en-US" b="1" dirty="0">
                <a:solidFill>
                  <a:srgbClr val="FF0000"/>
                </a:solidFill>
                <a:latin typeface="+mj-ea"/>
              </a:rPr>
              <a:t>복수전공자가 일반과정으로 변경을 희망할 경우 </a:t>
            </a:r>
            <a:r>
              <a:rPr lang="ko-KR" altLang="en-US" b="1" dirty="0" err="1">
                <a:solidFill>
                  <a:srgbClr val="FF0000"/>
                </a:solidFill>
                <a:latin typeface="+mj-ea"/>
              </a:rPr>
              <a:t>교육과정이수변경신청서를</a:t>
            </a:r>
            <a:r>
              <a:rPr lang="ko-KR" altLang="en-US" b="1" dirty="0">
                <a:solidFill>
                  <a:srgbClr val="FF0000"/>
                </a:solidFill>
                <a:latin typeface="+mj-ea"/>
              </a:rPr>
              <a:t> 통해 일반과정으로 </a:t>
            </a:r>
            <a:r>
              <a:rPr lang="ko-KR" altLang="en-US" b="1" dirty="0" err="1">
                <a:solidFill>
                  <a:srgbClr val="FF0000"/>
                </a:solidFill>
                <a:latin typeface="+mj-ea"/>
              </a:rPr>
              <a:t>변경할수</a:t>
            </a:r>
            <a:r>
              <a:rPr lang="ko-KR" altLang="en-US" b="1" dirty="0">
                <a:solidFill>
                  <a:srgbClr val="FF0000"/>
                </a:solidFill>
                <a:latin typeface="+mj-ea"/>
              </a:rPr>
              <a:t> 있음</a:t>
            </a:r>
          </a:p>
          <a:p>
            <a:endParaRPr lang="ko-KR" altLang="en-US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DAE0B21-E5F8-4ACA-8545-3C0072DB56E7}"/>
              </a:ext>
            </a:extLst>
          </p:cNvPr>
          <p:cNvSpPr/>
          <p:nvPr/>
        </p:nvSpPr>
        <p:spPr>
          <a:xfrm>
            <a:off x="312871" y="4111348"/>
            <a:ext cx="9609342" cy="2270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indent="-256032">
              <a:lnSpc>
                <a:spcPct val="150000"/>
              </a:lnSpc>
              <a:spcBef>
                <a:spcPts val="300"/>
              </a:spcBef>
              <a:buClr>
                <a:schemeClr val="accent3"/>
              </a:buClr>
              <a:buFontTx/>
              <a:buChar char="-"/>
              <a:defRPr/>
            </a:pPr>
            <a:r>
              <a:rPr lang="ko-KR" altLang="en-US" b="1" dirty="0">
                <a:latin typeface="+mn-ea"/>
              </a:rPr>
              <a:t>전공과목 중 전문교육과목</a:t>
            </a:r>
            <a:r>
              <a:rPr lang="en-US" altLang="ko-KR" b="1" dirty="0">
                <a:latin typeface="+mn-ea"/>
              </a:rPr>
              <a:t>(3,4</a:t>
            </a:r>
            <a:r>
              <a:rPr lang="ko-KR" altLang="en-US" b="1" dirty="0">
                <a:latin typeface="+mn-ea"/>
              </a:rPr>
              <a:t>학년 개설</a:t>
            </a:r>
            <a:r>
              <a:rPr lang="en-US" altLang="ko-KR" b="1" dirty="0">
                <a:latin typeface="+mn-ea"/>
              </a:rPr>
              <a:t>)</a:t>
            </a:r>
            <a:r>
              <a:rPr lang="ko-KR" altLang="en-US" b="1" dirty="0">
                <a:latin typeface="+mn-ea"/>
              </a:rPr>
              <a:t>으로 </a:t>
            </a:r>
            <a:r>
              <a:rPr lang="en-US" altLang="ko-KR" b="1" dirty="0">
                <a:latin typeface="+mn-ea"/>
              </a:rPr>
              <a:t>30</a:t>
            </a:r>
            <a:r>
              <a:rPr lang="ko-KR" altLang="en-US" b="1" dirty="0">
                <a:latin typeface="+mn-ea"/>
              </a:rPr>
              <a:t>학점 이상</a:t>
            </a:r>
            <a:endParaRPr lang="en-US" altLang="ko-KR" b="1" dirty="0">
              <a:latin typeface="+mn-ea"/>
            </a:endParaRPr>
          </a:p>
          <a:p>
            <a:pPr marL="365760" indent="-256032">
              <a:lnSpc>
                <a:spcPct val="150000"/>
              </a:lnSpc>
              <a:spcBef>
                <a:spcPts val="300"/>
              </a:spcBef>
              <a:buClr>
                <a:schemeClr val="accent3"/>
              </a:buClr>
              <a:buFontTx/>
              <a:buChar char="-"/>
              <a:defRPr/>
            </a:pPr>
            <a:r>
              <a:rPr lang="en-US" altLang="ko-KR" b="1" dirty="0">
                <a:latin typeface="+mn-ea"/>
              </a:rPr>
              <a:t>MSC </a:t>
            </a:r>
            <a:r>
              <a:rPr lang="ko-KR" altLang="en-US" b="1" dirty="0">
                <a:latin typeface="+mn-ea"/>
              </a:rPr>
              <a:t>중 전산교과목은 </a:t>
            </a:r>
            <a:r>
              <a:rPr lang="en-US" altLang="ko-KR" b="1" dirty="0">
                <a:latin typeface="+mn-ea"/>
              </a:rPr>
              <a:t>6</a:t>
            </a:r>
            <a:r>
              <a:rPr lang="ko-KR" altLang="en-US" b="1" dirty="0" err="1">
                <a:latin typeface="+mn-ea"/>
              </a:rPr>
              <a:t>학점까지만</a:t>
            </a:r>
            <a:r>
              <a:rPr lang="ko-KR" altLang="en-US" b="1" dirty="0">
                <a:latin typeface="+mn-ea"/>
              </a:rPr>
              <a:t> 인정</a:t>
            </a:r>
            <a:r>
              <a:rPr lang="en-US" altLang="ko-KR" b="1" dirty="0">
                <a:latin typeface="+mn-ea"/>
              </a:rPr>
              <a:t>(0~6</a:t>
            </a:r>
            <a:r>
              <a:rPr lang="ko-KR" altLang="en-US" b="1" dirty="0">
                <a:latin typeface="+mn-ea"/>
              </a:rPr>
              <a:t>학점</a:t>
            </a:r>
            <a:r>
              <a:rPr lang="en-US" altLang="ko-KR" b="1" dirty="0">
                <a:latin typeface="+mn-ea"/>
              </a:rPr>
              <a:t>)</a:t>
            </a:r>
          </a:p>
          <a:p>
            <a:pPr marL="365760" indent="-256032">
              <a:lnSpc>
                <a:spcPct val="150000"/>
              </a:lnSpc>
              <a:spcBef>
                <a:spcPts val="300"/>
              </a:spcBef>
              <a:buClr>
                <a:schemeClr val="accent3"/>
              </a:buClr>
              <a:buFontTx/>
              <a:buChar char="-"/>
              <a:defRPr/>
            </a:pPr>
            <a:r>
              <a:rPr lang="ko-KR" altLang="en-US" b="1" dirty="0">
                <a:latin typeface="+mn-ea"/>
              </a:rPr>
              <a:t>물리학개론은 </a:t>
            </a:r>
            <a:r>
              <a:rPr lang="en-US" altLang="ko-KR" b="1" dirty="0">
                <a:latin typeface="+mn-ea"/>
              </a:rPr>
              <a:t>MSC</a:t>
            </a:r>
            <a:r>
              <a:rPr lang="ko-KR" altLang="en-US" b="1" dirty="0">
                <a:latin typeface="+mn-ea"/>
              </a:rPr>
              <a:t>교과영역 학점으로 인정하지 않음</a:t>
            </a:r>
            <a:endParaRPr lang="en-US" altLang="ko-KR" b="1" dirty="0">
              <a:latin typeface="+mn-ea"/>
            </a:endParaRPr>
          </a:p>
          <a:p>
            <a:pPr marL="365760" indent="-256032">
              <a:lnSpc>
                <a:spcPct val="150000"/>
              </a:lnSpc>
              <a:spcBef>
                <a:spcPts val="300"/>
              </a:spcBef>
              <a:buClr>
                <a:schemeClr val="accent3"/>
              </a:buClr>
              <a:buFontTx/>
              <a:buChar char="-"/>
              <a:defRPr/>
            </a:pPr>
            <a:r>
              <a:rPr lang="en-US" altLang="ko-KR" b="1" dirty="0">
                <a:solidFill>
                  <a:srgbClr val="FF0000"/>
                </a:solidFill>
                <a:latin typeface="맑은 고딕" pitchFamily="50" charset="-127"/>
              </a:rPr>
              <a:t>2018</a:t>
            </a:r>
            <a:r>
              <a:rPr lang="ko-KR" altLang="en-US" b="1" dirty="0">
                <a:solidFill>
                  <a:srgbClr val="FF0000"/>
                </a:solidFill>
                <a:latin typeface="맑은 고딕" pitchFamily="50" charset="-127"/>
              </a:rPr>
              <a:t>학번부터 전산영역 과목 </a:t>
            </a:r>
            <a:r>
              <a:rPr lang="en-US" altLang="ko-KR" b="1" dirty="0">
                <a:solidFill>
                  <a:srgbClr val="FF0000"/>
                </a:solidFill>
                <a:latin typeface="맑은 고딕" pitchFamily="50" charset="-127"/>
              </a:rPr>
              <a:t>“</a:t>
            </a:r>
            <a:r>
              <a:rPr lang="ko-KR" altLang="en-US" b="1" dirty="0">
                <a:solidFill>
                  <a:srgbClr val="FF0000"/>
                </a:solidFill>
                <a:latin typeface="맑은 고딕" pitchFamily="50" charset="-127"/>
              </a:rPr>
              <a:t>프로그래밍 기초와 실습</a:t>
            </a:r>
            <a:r>
              <a:rPr lang="en-US" altLang="ko-KR" b="1" dirty="0">
                <a:solidFill>
                  <a:srgbClr val="FF0000"/>
                </a:solidFill>
                <a:latin typeface="맑은 고딕" pitchFamily="50" charset="-127"/>
              </a:rPr>
              <a:t>” </a:t>
            </a:r>
            <a:r>
              <a:rPr lang="ko-KR" altLang="en-US" b="1" dirty="0">
                <a:solidFill>
                  <a:srgbClr val="FF0000"/>
                </a:solidFill>
                <a:latin typeface="맑은 고딕" pitchFamily="50" charset="-127"/>
              </a:rPr>
              <a:t>필수</a:t>
            </a:r>
            <a:endParaRPr lang="en-US" altLang="ko-KR" b="1" dirty="0">
              <a:solidFill>
                <a:srgbClr val="FF0000"/>
              </a:solidFill>
              <a:latin typeface="+mn-ea"/>
            </a:endParaRPr>
          </a:p>
          <a:p>
            <a:pPr marL="365760" indent="-256032">
              <a:lnSpc>
                <a:spcPct val="150000"/>
              </a:lnSpc>
              <a:spcBef>
                <a:spcPts val="300"/>
              </a:spcBef>
              <a:buClr>
                <a:schemeClr val="accent3"/>
              </a:buClr>
              <a:buFontTx/>
              <a:buChar char="-"/>
              <a:defRPr/>
            </a:pPr>
            <a:r>
              <a:rPr lang="ko-KR" altLang="en-US" b="1" dirty="0" err="1">
                <a:latin typeface="+mn-ea"/>
              </a:rPr>
              <a:t>타학과</a:t>
            </a:r>
            <a:r>
              <a:rPr lang="ko-KR" altLang="en-US" b="1" dirty="0">
                <a:latin typeface="+mn-ea"/>
              </a:rPr>
              <a:t> 복수전공으로 일반과정에 속한 학생은 전공 </a:t>
            </a:r>
            <a:r>
              <a:rPr lang="en-US" altLang="ko-KR" b="1" dirty="0">
                <a:latin typeface="+mn-ea"/>
              </a:rPr>
              <a:t>36</a:t>
            </a:r>
            <a:r>
              <a:rPr lang="ko-KR" altLang="en-US" b="1" dirty="0">
                <a:latin typeface="+mn-ea"/>
              </a:rPr>
              <a:t>학점 이수</a:t>
            </a:r>
            <a:r>
              <a:rPr lang="en-US" altLang="ko-KR" b="1" dirty="0">
                <a:latin typeface="+mn-ea"/>
              </a:rPr>
              <a:t> </a:t>
            </a:r>
            <a:endParaRPr lang="ko-KR" altLang="en-US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99611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D0464E24-56EB-4F24-9D45-2B37E7D75DF7}"/>
              </a:ext>
            </a:extLst>
          </p:cNvPr>
          <p:cNvSpPr/>
          <p:nvPr/>
        </p:nvSpPr>
        <p:spPr>
          <a:xfrm>
            <a:off x="428200" y="262470"/>
            <a:ext cx="4893443" cy="710296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3B96A-8CA4-4EDC-BD63-A7486493A835}"/>
              </a:ext>
            </a:extLst>
          </p:cNvPr>
          <p:cNvSpPr txBox="1"/>
          <p:nvPr/>
        </p:nvSpPr>
        <p:spPr>
          <a:xfrm>
            <a:off x="428201" y="356007"/>
            <a:ext cx="642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6. </a:t>
            </a:r>
            <a:r>
              <a:rPr lang="ko-KR" altLang="en-US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공학교육 인증제도 </a:t>
            </a:r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(ABEEK)</a:t>
            </a:r>
            <a:endParaRPr lang="ko-KR" altLang="en-US" b="1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D45D5C-9817-43A3-82E4-CE2DF570E665}"/>
              </a:ext>
            </a:extLst>
          </p:cNvPr>
          <p:cNvSpPr txBox="1"/>
          <p:nvPr/>
        </p:nvSpPr>
        <p:spPr>
          <a:xfrm>
            <a:off x="337585" y="1277565"/>
            <a:ext cx="117555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56032">
              <a:lnSpc>
                <a:spcPct val="150000"/>
              </a:lnSpc>
              <a:buClr>
                <a:schemeClr val="accent3"/>
              </a:buClr>
              <a:buFontTx/>
              <a:buChar char="-"/>
              <a:defRPr/>
            </a:pPr>
            <a:r>
              <a:rPr lang="ko-KR" altLang="en-US" b="1" u="sng" dirty="0">
                <a:latin typeface="+mn-ea"/>
              </a:rPr>
              <a:t>설계 </a:t>
            </a:r>
            <a:r>
              <a:rPr lang="en-US" altLang="ko-KR" b="1" u="sng" dirty="0">
                <a:latin typeface="+mn-ea"/>
              </a:rPr>
              <a:t>12</a:t>
            </a:r>
            <a:r>
              <a:rPr lang="ko-KR" altLang="en-US" b="1" u="sng" dirty="0">
                <a:latin typeface="+mn-ea"/>
              </a:rPr>
              <a:t>학점</a:t>
            </a:r>
            <a:r>
              <a:rPr lang="ko-KR" altLang="en-US" u="sng" dirty="0">
                <a:latin typeface="+mn-ea"/>
              </a:rPr>
              <a:t> </a:t>
            </a:r>
            <a:r>
              <a:rPr lang="en-US" altLang="ko-KR" dirty="0">
                <a:latin typeface="+mn-ea"/>
              </a:rPr>
              <a:t>: “</a:t>
            </a:r>
            <a:r>
              <a:rPr lang="ko-KR" altLang="en-US" dirty="0">
                <a:latin typeface="+mn-ea"/>
              </a:rPr>
              <a:t>어드벤처디자인</a:t>
            </a:r>
            <a:r>
              <a:rPr lang="en-US" altLang="ko-KR" dirty="0">
                <a:latin typeface="+mn-ea"/>
              </a:rPr>
              <a:t>”</a:t>
            </a:r>
            <a:r>
              <a:rPr lang="ko-KR" altLang="en-US" dirty="0">
                <a:latin typeface="+mn-ea"/>
              </a:rPr>
              <a:t> 이수 전에 이수한 학점과 </a:t>
            </a:r>
            <a:r>
              <a:rPr lang="en-US" altLang="ko-KR" dirty="0">
                <a:latin typeface="+mn-ea"/>
              </a:rPr>
              <a:t>“</a:t>
            </a:r>
            <a:r>
              <a:rPr lang="ko-KR" altLang="en-US" dirty="0" err="1">
                <a:latin typeface="+mn-ea"/>
              </a:rPr>
              <a:t>트랙별설계프로젝트</a:t>
            </a:r>
            <a:r>
              <a:rPr lang="en-US" altLang="ko-KR" dirty="0">
                <a:latin typeface="+mn-ea"/>
              </a:rPr>
              <a:t>”</a:t>
            </a:r>
            <a:r>
              <a:rPr lang="ko-KR" altLang="en-US" dirty="0">
                <a:latin typeface="+mn-ea"/>
              </a:rPr>
              <a:t> 이수 후에 취득한  설계학점은 포함되지 않음</a:t>
            </a:r>
            <a:r>
              <a:rPr lang="en-US" altLang="ko-KR" dirty="0">
                <a:latin typeface="+mn-ea"/>
              </a:rPr>
              <a:t>. </a:t>
            </a:r>
          </a:p>
          <a:p>
            <a:pPr marL="365760" indent="-256032">
              <a:lnSpc>
                <a:spcPct val="150000"/>
              </a:lnSpc>
              <a:buClr>
                <a:schemeClr val="accent3"/>
              </a:buClr>
              <a:buFontTx/>
              <a:buChar char="-"/>
              <a:defRPr/>
            </a:pPr>
            <a:r>
              <a:rPr lang="ko-KR" altLang="en-US" dirty="0" err="1">
                <a:solidFill>
                  <a:srgbClr val="0000FF"/>
                </a:solidFill>
              </a:rPr>
              <a:t>트랙별설계프로젝트</a:t>
            </a:r>
            <a:r>
              <a:rPr lang="ko-KR" altLang="en-US" dirty="0">
                <a:solidFill>
                  <a:srgbClr val="0000FF"/>
                </a:solidFill>
              </a:rPr>
              <a:t> 이수 전에 창공을 포함하여 설계학점이 포함된 과목에서  </a:t>
            </a:r>
            <a:r>
              <a:rPr lang="en-US" altLang="ko-KR" dirty="0">
                <a:solidFill>
                  <a:srgbClr val="0000FF"/>
                </a:solidFill>
              </a:rPr>
              <a:t>8</a:t>
            </a:r>
            <a:r>
              <a:rPr lang="ko-KR" altLang="en-US" dirty="0">
                <a:solidFill>
                  <a:srgbClr val="0000FF"/>
                </a:solidFill>
              </a:rPr>
              <a:t>학점을 취득해야 함</a:t>
            </a:r>
            <a:r>
              <a:rPr lang="en-US" altLang="ko-KR" dirty="0">
                <a:solidFill>
                  <a:srgbClr val="0000FF"/>
                </a:solidFill>
                <a:latin typeface="+mn-ea"/>
              </a:rPr>
              <a:t>. </a:t>
            </a:r>
          </a:p>
          <a:p>
            <a:pPr marL="365760" indent="-256032">
              <a:lnSpc>
                <a:spcPct val="150000"/>
              </a:lnSpc>
              <a:buClr>
                <a:schemeClr val="accent3"/>
              </a:buClr>
              <a:buFontTx/>
              <a:buChar char="-"/>
              <a:defRPr/>
            </a:pPr>
            <a:r>
              <a:rPr lang="en-US" altLang="ko-KR" dirty="0">
                <a:solidFill>
                  <a:srgbClr val="0000FF"/>
                </a:solidFill>
                <a:latin typeface="+mn-ea"/>
              </a:rPr>
              <a:t>(</a:t>
            </a:r>
            <a:r>
              <a:rPr lang="ko-KR" altLang="en-US" b="1" u="sng" dirty="0">
                <a:solidFill>
                  <a:srgbClr val="FF0000"/>
                </a:solidFill>
                <a:latin typeface="+mn-ea"/>
              </a:rPr>
              <a:t>설계 </a:t>
            </a:r>
            <a:r>
              <a:rPr lang="en-US" altLang="ko-KR" b="1" u="sng" dirty="0">
                <a:solidFill>
                  <a:srgbClr val="FF0000"/>
                </a:solidFill>
                <a:latin typeface="+mn-ea"/>
              </a:rPr>
              <a:t>8</a:t>
            </a:r>
            <a:r>
              <a:rPr lang="ko-KR" altLang="en-US" b="1" u="sng" dirty="0">
                <a:solidFill>
                  <a:srgbClr val="FF0000"/>
                </a:solidFill>
                <a:latin typeface="+mn-ea"/>
              </a:rPr>
              <a:t>학점 미 이수 시 </a:t>
            </a:r>
            <a:r>
              <a:rPr lang="ko-KR" altLang="en-US" b="1" u="sng" dirty="0" err="1">
                <a:solidFill>
                  <a:srgbClr val="FF0000"/>
                </a:solidFill>
                <a:latin typeface="+mn-ea"/>
              </a:rPr>
              <a:t>트랙별설계프로젝트</a:t>
            </a:r>
            <a:r>
              <a:rPr lang="ko-KR" altLang="en-US" b="1" u="sng" dirty="0">
                <a:solidFill>
                  <a:srgbClr val="FF0000"/>
                </a:solidFill>
                <a:latin typeface="+mn-ea"/>
              </a:rPr>
              <a:t> 수강 불가</a:t>
            </a:r>
            <a:r>
              <a:rPr lang="en-US" altLang="ko-KR" dirty="0">
                <a:solidFill>
                  <a:srgbClr val="0000FF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00FF"/>
                </a:solidFill>
                <a:latin typeface="+mn-ea"/>
              </a:rPr>
              <a:t> </a:t>
            </a:r>
            <a:endParaRPr lang="en-US" altLang="ko-KR" dirty="0">
              <a:solidFill>
                <a:srgbClr val="0000FF"/>
              </a:solidFill>
              <a:latin typeface="+mn-ea"/>
            </a:endParaRPr>
          </a:p>
          <a:p>
            <a:pPr marL="365760" indent="-256032">
              <a:lnSpc>
                <a:spcPct val="150000"/>
              </a:lnSpc>
              <a:buClr>
                <a:schemeClr val="accent3"/>
              </a:buClr>
              <a:buFontTx/>
              <a:buChar char="-"/>
              <a:defRPr/>
            </a:pPr>
            <a:r>
              <a:rPr lang="en-US" altLang="ko-KR" dirty="0">
                <a:solidFill>
                  <a:srgbClr val="0000FF"/>
                </a:solidFill>
                <a:latin typeface="+mn-ea"/>
              </a:rPr>
              <a:t>2020</a:t>
            </a:r>
            <a:r>
              <a:rPr lang="ko-KR" altLang="en-US" dirty="0">
                <a:solidFill>
                  <a:srgbClr val="0000FF"/>
                </a:solidFill>
                <a:latin typeface="+mn-ea"/>
              </a:rPr>
              <a:t>학년도 신입생부터 </a:t>
            </a:r>
            <a:r>
              <a:rPr lang="en-US" altLang="ko-KR" dirty="0">
                <a:solidFill>
                  <a:srgbClr val="0000FF"/>
                </a:solidFill>
                <a:latin typeface="+mn-ea"/>
              </a:rPr>
              <a:t>Introduction to Engineering</a:t>
            </a:r>
            <a:r>
              <a:rPr lang="ko-KR" altLang="en-US" dirty="0">
                <a:solidFill>
                  <a:srgbClr val="0000FF"/>
                </a:solidFill>
                <a:latin typeface="+mn-ea"/>
              </a:rPr>
              <a:t>필수 수강</a:t>
            </a:r>
            <a:r>
              <a:rPr lang="en-US" altLang="ko-KR" dirty="0">
                <a:solidFill>
                  <a:srgbClr val="0000FF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00FF"/>
                </a:solidFill>
                <a:latin typeface="+mn-ea"/>
              </a:rPr>
              <a:t>편입생 및 </a:t>
            </a:r>
            <a:r>
              <a:rPr lang="ko-KR" altLang="en-US" dirty="0" err="1">
                <a:solidFill>
                  <a:srgbClr val="0000FF"/>
                </a:solidFill>
                <a:latin typeface="+mn-ea"/>
              </a:rPr>
              <a:t>타학과</a:t>
            </a:r>
            <a:r>
              <a:rPr lang="ko-KR" altLang="en-US" dirty="0">
                <a:solidFill>
                  <a:srgbClr val="0000FF"/>
                </a:solidFill>
                <a:latin typeface="+mn-ea"/>
              </a:rPr>
              <a:t> 수강 불가</a:t>
            </a:r>
            <a:r>
              <a:rPr lang="en-US" altLang="ko-KR" dirty="0">
                <a:solidFill>
                  <a:srgbClr val="0000FF"/>
                </a:solidFill>
                <a:latin typeface="+mn-ea"/>
              </a:rPr>
              <a:t>)</a:t>
            </a:r>
          </a:p>
          <a:p>
            <a:pPr marL="365760" indent="-256032">
              <a:lnSpc>
                <a:spcPct val="150000"/>
              </a:lnSpc>
              <a:buClr>
                <a:schemeClr val="accent3"/>
              </a:buClr>
              <a:buFontTx/>
              <a:buChar char="-"/>
              <a:defRPr/>
            </a:pPr>
            <a:endParaRPr lang="en-US" altLang="ko-KR" b="1" dirty="0">
              <a:latin typeface="+mn-ea"/>
            </a:endParaRPr>
          </a:p>
          <a:p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0C22C34-20C2-4FF5-808D-A998A6498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881" y="3767676"/>
            <a:ext cx="11057455" cy="225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16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D0464E24-56EB-4F24-9D45-2B37E7D75DF7}"/>
              </a:ext>
            </a:extLst>
          </p:cNvPr>
          <p:cNvSpPr/>
          <p:nvPr/>
        </p:nvSpPr>
        <p:spPr>
          <a:xfrm>
            <a:off x="428201" y="262470"/>
            <a:ext cx="3814285" cy="710296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3B96A-8CA4-4EDC-BD63-A7486493A835}"/>
              </a:ext>
            </a:extLst>
          </p:cNvPr>
          <p:cNvSpPr txBox="1"/>
          <p:nvPr/>
        </p:nvSpPr>
        <p:spPr>
          <a:xfrm>
            <a:off x="428201" y="356007"/>
            <a:ext cx="642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7. </a:t>
            </a:r>
            <a:r>
              <a:rPr lang="ko-KR" altLang="en-US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융합전공 </a:t>
            </a:r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&amp; </a:t>
            </a:r>
            <a:r>
              <a:rPr lang="ko-KR" altLang="en-US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연계전공</a:t>
            </a:r>
            <a:endParaRPr lang="ko-KR" altLang="en-US" b="1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graphicFrame>
        <p:nvGraphicFramePr>
          <p:cNvPr id="10" name="내용 개체 틀 3">
            <a:extLst>
              <a:ext uri="{FF2B5EF4-FFF2-40B4-BE49-F238E27FC236}">
                <a16:creationId xmlns:a16="http://schemas.microsoft.com/office/drawing/2014/main" id="{16152758-1EBC-40A1-B6F9-BC2B1AA3F9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2301443"/>
              </p:ext>
            </p:extLst>
          </p:nvPr>
        </p:nvGraphicFramePr>
        <p:xfrm>
          <a:off x="543613" y="2035861"/>
          <a:ext cx="8928099" cy="1800226"/>
        </p:xfrm>
        <a:graphic>
          <a:graphicData uri="http://schemas.openxmlformats.org/drawingml/2006/table">
            <a:tbl>
              <a:tblPr/>
              <a:tblGrid>
                <a:gridCol w="969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6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96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62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62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94792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1032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kern="0" spc="0" baseline="0" dirty="0">
                          <a:solidFill>
                            <a:srgbClr val="000000"/>
                          </a:solidFill>
                          <a:effectLst/>
                          <a:ea typeface="HY견고딕" panose="02030600000101010101" pitchFamily="18" charset="-127"/>
                        </a:rPr>
                        <a:t>학수번호</a:t>
                      </a:r>
                    </a:p>
                  </a:txBody>
                  <a:tcPr marL="17905" marR="17905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kern="0" spc="0" baseline="0" dirty="0" err="1">
                          <a:solidFill>
                            <a:srgbClr val="000000"/>
                          </a:solidFill>
                          <a:effectLst/>
                          <a:ea typeface="HY견고딕" panose="02030600000101010101" pitchFamily="18" charset="-127"/>
                        </a:rPr>
                        <a:t>교과목명</a:t>
                      </a:r>
                      <a:endParaRPr lang="ko-KR" altLang="en-US" sz="1400" b="0" i="0" kern="0" spc="0" baseline="0" dirty="0">
                        <a:solidFill>
                          <a:srgbClr val="000000"/>
                        </a:solidFill>
                        <a:effectLst/>
                        <a:ea typeface="HY견고딕" panose="02030600000101010101" pitchFamily="18" charset="-127"/>
                      </a:endParaRP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kern="0" spc="0" baseline="0">
                          <a:solidFill>
                            <a:srgbClr val="000000"/>
                          </a:solidFill>
                          <a:effectLst/>
                          <a:ea typeface="HY견고딕" panose="02030600000101010101" pitchFamily="18" charset="-127"/>
                        </a:rPr>
                        <a:t>학점</a:t>
                      </a: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kern="0" spc="0" baseline="0">
                          <a:solidFill>
                            <a:srgbClr val="000000"/>
                          </a:solidFill>
                          <a:effectLst/>
                          <a:ea typeface="HY견고딕" panose="02030600000101010101" pitchFamily="18" charset="-127"/>
                        </a:rPr>
                        <a:t>이론</a:t>
                      </a: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kern="0" spc="0" baseline="0">
                          <a:solidFill>
                            <a:srgbClr val="000000"/>
                          </a:solidFill>
                          <a:effectLst/>
                          <a:ea typeface="HY견고딕" panose="02030600000101010101" pitchFamily="18" charset="-127"/>
                        </a:rPr>
                        <a:t>실습</a:t>
                      </a: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kern="0" spc="0" baseline="0" dirty="0">
                          <a:solidFill>
                            <a:srgbClr val="000000"/>
                          </a:solidFill>
                          <a:effectLst/>
                          <a:ea typeface="HY견고딕" panose="02030600000101010101" pitchFamily="18" charset="-127"/>
                        </a:rPr>
                        <a:t>전공구분</a:t>
                      </a: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kern="0" spc="0" baseline="0">
                          <a:solidFill>
                            <a:srgbClr val="000000"/>
                          </a:solidFill>
                          <a:effectLst/>
                          <a:ea typeface="HY견고딕" panose="02030600000101010101" pitchFamily="18" charset="-127"/>
                        </a:rPr>
                        <a:t>이수대상</a:t>
                      </a: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kern="0" spc="0" baseline="0">
                          <a:solidFill>
                            <a:srgbClr val="000000"/>
                          </a:solidFill>
                          <a:effectLst/>
                          <a:ea typeface="HY견고딕" panose="02030600000101010101" pitchFamily="18" charset="-127"/>
                        </a:rPr>
                        <a:t>개설학기</a:t>
                      </a: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kern="0" spc="0" baseline="0">
                          <a:solidFill>
                            <a:srgbClr val="000000"/>
                          </a:solidFill>
                          <a:effectLst/>
                          <a:ea typeface="HY견고딕" panose="02030600000101010101" pitchFamily="18" charset="-127"/>
                        </a:rPr>
                        <a:t>주관학과</a:t>
                      </a: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9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kern="100" spc="0" baseline="0" dirty="0">
                          <a:solidFill>
                            <a:srgbClr val="FF0000"/>
                          </a:solidFill>
                          <a:effectLst/>
                          <a:ea typeface="HY견고딕" panose="02030600000101010101" pitchFamily="18" charset="-127"/>
                        </a:rPr>
                        <a:t>RSI4001</a:t>
                      </a:r>
                      <a:endParaRPr lang="ko-KR" altLang="en-US" sz="1400" b="0" i="0" kern="100" spc="0" baseline="0" dirty="0">
                        <a:solidFill>
                          <a:srgbClr val="FF0000"/>
                        </a:solidFill>
                        <a:effectLst/>
                        <a:ea typeface="HY견고딕" panose="02030600000101010101" pitchFamily="18" charset="-127"/>
                      </a:endParaRPr>
                    </a:p>
                  </a:txBody>
                  <a:tcPr marL="17905" marR="17905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kern="100" spc="0" baseline="0" dirty="0">
                          <a:solidFill>
                            <a:srgbClr val="000000"/>
                          </a:solidFill>
                          <a:effectLst/>
                          <a:ea typeface="HY견고딕" panose="02030600000101010101" pitchFamily="18" charset="-127"/>
                        </a:rPr>
                        <a:t>컴퓨터응용제어</a:t>
                      </a: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0" spc="0" baseline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HY견고딕" panose="02030600000101010101" pitchFamily="18" charset="-127"/>
                        </a:rPr>
                        <a:t>3</a:t>
                      </a:r>
                      <a:endParaRPr lang="en-US" sz="1400" b="0" i="0" kern="0" spc="0" baseline="0">
                        <a:solidFill>
                          <a:srgbClr val="000000"/>
                        </a:solidFill>
                        <a:effectLst/>
                        <a:ea typeface="HY견고딕" panose="02030600000101010101" pitchFamily="18" charset="-127"/>
                      </a:endParaRP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0" spc="0" baseline="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HY견고딕" panose="02030600000101010101" pitchFamily="18" charset="-127"/>
                        </a:rPr>
                        <a:t>2</a:t>
                      </a:r>
                      <a:endParaRPr lang="en-US" sz="1400" b="0" i="0" kern="0" spc="0" baseline="0" dirty="0">
                        <a:solidFill>
                          <a:srgbClr val="000000"/>
                        </a:solidFill>
                        <a:effectLst/>
                        <a:ea typeface="HY견고딕" panose="02030600000101010101" pitchFamily="18" charset="-127"/>
                      </a:endParaRP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0" spc="0" baseline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HY견고딕" panose="02030600000101010101" pitchFamily="18" charset="-127"/>
                        </a:rPr>
                        <a:t>2</a:t>
                      </a:r>
                      <a:endParaRPr lang="en-US" sz="1400" b="0" i="0" kern="0" spc="0" baseline="0">
                        <a:solidFill>
                          <a:srgbClr val="000000"/>
                        </a:solidFill>
                        <a:effectLst/>
                        <a:ea typeface="HY견고딕" panose="02030600000101010101" pitchFamily="18" charset="-127"/>
                      </a:endParaRP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kern="0" spc="0" baseline="0">
                          <a:solidFill>
                            <a:srgbClr val="000000"/>
                          </a:solidFill>
                          <a:effectLst/>
                          <a:ea typeface="HY견고딕" panose="02030600000101010101" pitchFamily="18" charset="-127"/>
                        </a:rPr>
                        <a:t>전문</a:t>
                      </a: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0" spc="0" baseline="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HY견고딕" panose="02030600000101010101" pitchFamily="18" charset="-127"/>
                        </a:rPr>
                        <a:t>3</a:t>
                      </a:r>
                      <a:r>
                        <a:rPr lang="ko-KR" altLang="en-US" sz="1400" b="0" i="0" kern="0" spc="0" baseline="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HY견고딕" panose="02030600000101010101" pitchFamily="18" charset="-127"/>
                        </a:rPr>
                        <a:t>학년</a:t>
                      </a:r>
                      <a:endParaRPr lang="en-US" sz="1400" b="0" i="0" kern="0" spc="0" baseline="0" dirty="0">
                        <a:solidFill>
                          <a:srgbClr val="000000"/>
                        </a:solidFill>
                        <a:effectLst/>
                        <a:ea typeface="HY견고딕" panose="02030600000101010101" pitchFamily="18" charset="-127"/>
                      </a:endParaRP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0" spc="0" baseline="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HY견고딕" panose="02030600000101010101" pitchFamily="18" charset="-127"/>
                        </a:rPr>
                        <a:t>2</a:t>
                      </a:r>
                      <a:endParaRPr lang="en-US" sz="1400" b="0" i="0" kern="0" spc="0" baseline="0" dirty="0">
                        <a:solidFill>
                          <a:srgbClr val="000000"/>
                        </a:solidFill>
                        <a:effectLst/>
                        <a:ea typeface="HY견고딕" panose="02030600000101010101" pitchFamily="18" charset="-127"/>
                      </a:endParaRP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kern="0" spc="0" baseline="0">
                          <a:solidFill>
                            <a:srgbClr val="191919"/>
                          </a:solidFill>
                          <a:effectLst/>
                          <a:ea typeface="HY견고딕" panose="02030600000101010101" pitchFamily="18" charset="-127"/>
                        </a:rPr>
                        <a:t>기계로봇에너지공학과</a:t>
                      </a: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9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kern="100" spc="0" baseline="0" dirty="0">
                          <a:solidFill>
                            <a:srgbClr val="FF0000"/>
                          </a:solidFill>
                          <a:effectLst/>
                          <a:ea typeface="HY견고딕" panose="02030600000101010101" pitchFamily="18" charset="-127"/>
                        </a:rPr>
                        <a:t>RSI4002</a:t>
                      </a:r>
                      <a:endParaRPr lang="ko-KR" altLang="en-US" sz="1400" b="0" i="0" kern="100" spc="0" baseline="0" dirty="0">
                        <a:solidFill>
                          <a:srgbClr val="FF0000"/>
                        </a:solidFill>
                        <a:effectLst/>
                        <a:ea typeface="HY견고딕" panose="02030600000101010101" pitchFamily="18" charset="-127"/>
                      </a:endParaRPr>
                    </a:p>
                  </a:txBody>
                  <a:tcPr marL="17905" marR="17905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kern="100" spc="0" baseline="0" dirty="0">
                          <a:solidFill>
                            <a:srgbClr val="000000"/>
                          </a:solidFill>
                          <a:effectLst/>
                          <a:ea typeface="HY견고딕" panose="02030600000101010101" pitchFamily="18" charset="-127"/>
                        </a:rPr>
                        <a:t>로봇센서소프트웨어</a:t>
                      </a: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0" spc="0" baseline="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HY견고딕" panose="02030600000101010101" pitchFamily="18" charset="-127"/>
                        </a:rPr>
                        <a:t>3</a:t>
                      </a:r>
                      <a:endParaRPr lang="en-US" sz="1400" b="0" i="0" kern="0" spc="0" baseline="0" dirty="0">
                        <a:solidFill>
                          <a:srgbClr val="000000"/>
                        </a:solidFill>
                        <a:effectLst/>
                        <a:ea typeface="HY견고딕" panose="02030600000101010101" pitchFamily="18" charset="-127"/>
                      </a:endParaRP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0" spc="0" baseline="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HY견고딕" panose="02030600000101010101" pitchFamily="18" charset="-127"/>
                        </a:rPr>
                        <a:t>2</a:t>
                      </a:r>
                      <a:endParaRPr lang="en-US" sz="1400" b="0" i="0" kern="0" spc="0" baseline="0" dirty="0">
                        <a:solidFill>
                          <a:srgbClr val="000000"/>
                        </a:solidFill>
                        <a:effectLst/>
                        <a:ea typeface="HY견고딕" panose="02030600000101010101" pitchFamily="18" charset="-127"/>
                      </a:endParaRP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0" spc="0" baseline="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HY견고딕" panose="02030600000101010101" pitchFamily="18" charset="-127"/>
                        </a:rPr>
                        <a:t>2</a:t>
                      </a:r>
                      <a:endParaRPr lang="en-US" sz="1400" b="0" i="0" kern="0" spc="0" baseline="0" dirty="0">
                        <a:solidFill>
                          <a:srgbClr val="000000"/>
                        </a:solidFill>
                        <a:effectLst/>
                        <a:ea typeface="HY견고딕" panose="02030600000101010101" pitchFamily="18" charset="-127"/>
                      </a:endParaRP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kern="0" spc="0" baseline="0" dirty="0">
                          <a:solidFill>
                            <a:srgbClr val="000000"/>
                          </a:solidFill>
                          <a:effectLst/>
                          <a:ea typeface="HY견고딕" panose="02030600000101010101" pitchFamily="18" charset="-127"/>
                        </a:rPr>
                        <a:t>전문</a:t>
                      </a: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0" spc="0" baseline="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HY견고딕" panose="02030600000101010101" pitchFamily="18" charset="-127"/>
                        </a:rPr>
                        <a:t>4</a:t>
                      </a:r>
                      <a:r>
                        <a:rPr lang="ko-KR" altLang="en-US" sz="1400" b="0" i="0" kern="0" spc="0" baseline="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HY견고딕" panose="02030600000101010101" pitchFamily="18" charset="-127"/>
                        </a:rPr>
                        <a:t>학년</a:t>
                      </a:r>
                      <a:endParaRPr lang="en-US" sz="1400" b="0" i="0" kern="0" spc="0" baseline="0" dirty="0">
                        <a:solidFill>
                          <a:srgbClr val="000000"/>
                        </a:solidFill>
                        <a:effectLst/>
                        <a:ea typeface="HY견고딕" panose="02030600000101010101" pitchFamily="18" charset="-127"/>
                      </a:endParaRP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0" spc="0" baseline="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HY견고딕" panose="02030600000101010101" pitchFamily="18" charset="-127"/>
                        </a:rPr>
                        <a:t>1</a:t>
                      </a:r>
                      <a:endParaRPr lang="en-US" sz="1400" b="0" i="0" kern="0" spc="0" baseline="0" dirty="0">
                        <a:solidFill>
                          <a:srgbClr val="000000"/>
                        </a:solidFill>
                        <a:effectLst/>
                        <a:ea typeface="HY견고딕" panose="02030600000101010101" pitchFamily="18" charset="-127"/>
                      </a:endParaRP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kern="0" spc="0" baseline="0" dirty="0">
                          <a:solidFill>
                            <a:srgbClr val="191919"/>
                          </a:solidFill>
                          <a:effectLst/>
                          <a:ea typeface="HY견고딕" panose="02030600000101010101" pitchFamily="18" charset="-127"/>
                        </a:rPr>
                        <a:t>기계로봇에너지공학과</a:t>
                      </a:r>
                    </a:p>
                  </a:txBody>
                  <a:tcPr marL="17905" marR="17905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TextBox 4">
            <a:extLst>
              <a:ext uri="{FF2B5EF4-FFF2-40B4-BE49-F238E27FC236}">
                <a16:creationId xmlns:a16="http://schemas.microsoft.com/office/drawing/2014/main" id="{0C7F1056-52D8-4634-B8AD-E47EFA2FA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316" y="4225582"/>
            <a:ext cx="7952797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b="1" dirty="0"/>
              <a:t>2018</a:t>
            </a:r>
            <a:r>
              <a:rPr lang="ko-KR" altLang="en-US" sz="2000" b="1" dirty="0"/>
              <a:t>년 </a:t>
            </a:r>
            <a:r>
              <a:rPr lang="en-US" altLang="ko-KR" sz="2000" b="1" dirty="0"/>
              <a:t>1</a:t>
            </a:r>
            <a:r>
              <a:rPr lang="ko-KR" altLang="en-US" sz="2000" b="1" dirty="0"/>
              <a:t>학기 수강부터 전공학점으로 인정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비연계전공자의 경우 성적이 나온 뒤 이수구분변경신청서를 통해서 자선을 전공으로 변경할 수 있음</a:t>
            </a:r>
            <a:r>
              <a:rPr lang="en-US" altLang="ko-KR" sz="2000" b="1" dirty="0"/>
              <a:t>)</a:t>
            </a:r>
          </a:p>
          <a:p>
            <a:pPr eaLnBrk="1" latinLnBrk="1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b="1" dirty="0"/>
              <a:t>공학인증 설계학점 </a:t>
            </a:r>
            <a:r>
              <a:rPr lang="en-US" altLang="ko-KR" sz="2000" b="1" dirty="0"/>
              <a:t>1</a:t>
            </a:r>
            <a:r>
              <a:rPr lang="ko-KR" altLang="en-US" sz="2000" b="1" dirty="0"/>
              <a:t>학점 포함</a:t>
            </a:r>
            <a:endParaRPr lang="en-US" altLang="ko-KR" sz="2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6D2DC2-4D41-491D-BAB9-BEB3AC2D0EEA}"/>
              </a:ext>
            </a:extLst>
          </p:cNvPr>
          <p:cNvSpPr txBox="1"/>
          <p:nvPr/>
        </p:nvSpPr>
        <p:spPr>
          <a:xfrm>
            <a:off x="543613" y="1278708"/>
            <a:ext cx="3583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인텔리전스</a:t>
            </a:r>
            <a:r>
              <a:rPr lang="ko-KR" altLang="en-US" sz="24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로봇 융합공학</a:t>
            </a:r>
          </a:p>
        </p:txBody>
      </p:sp>
    </p:spTree>
    <p:extLst>
      <p:ext uri="{BB962C8B-B14F-4D97-AF65-F5344CB8AC3E}">
        <p14:creationId xmlns:p14="http://schemas.microsoft.com/office/powerpoint/2010/main" val="40216976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D0464E24-56EB-4F24-9D45-2B37E7D75DF7}"/>
              </a:ext>
            </a:extLst>
          </p:cNvPr>
          <p:cNvSpPr/>
          <p:nvPr/>
        </p:nvSpPr>
        <p:spPr>
          <a:xfrm>
            <a:off x="428201" y="262470"/>
            <a:ext cx="3814285" cy="710296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3B96A-8CA4-4EDC-BD63-A7486493A835}"/>
              </a:ext>
            </a:extLst>
          </p:cNvPr>
          <p:cNvSpPr txBox="1"/>
          <p:nvPr/>
        </p:nvSpPr>
        <p:spPr>
          <a:xfrm>
            <a:off x="428201" y="356007"/>
            <a:ext cx="642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7. </a:t>
            </a:r>
            <a:r>
              <a:rPr lang="ko-KR" altLang="en-US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융합전공 </a:t>
            </a:r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&amp; </a:t>
            </a:r>
            <a:r>
              <a:rPr lang="ko-KR" altLang="en-US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연계전공</a:t>
            </a:r>
            <a:endParaRPr lang="ko-KR" altLang="en-US" b="1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428201" y="1272854"/>
            <a:ext cx="7978775" cy="37489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dirty="0"/>
              <a:t>[ </a:t>
            </a:r>
            <a:r>
              <a:rPr lang="ko-KR" altLang="en-US" sz="3200" dirty="0"/>
              <a:t>로봇융합</a:t>
            </a:r>
            <a:r>
              <a:rPr lang="en-US" altLang="ko-KR" sz="3200" dirty="0"/>
              <a:t>SW</a:t>
            </a:r>
            <a:r>
              <a:rPr lang="ko-KR" altLang="en-US" sz="3200" dirty="0"/>
              <a:t>연계전공 지원</a:t>
            </a:r>
            <a:r>
              <a:rPr lang="en-US" altLang="ko-KR" sz="3200" dirty="0"/>
              <a:t> </a:t>
            </a:r>
            <a:r>
              <a:rPr lang="ko-KR" altLang="en-US" sz="3200" dirty="0"/>
              <a:t>절차 </a:t>
            </a:r>
            <a:r>
              <a:rPr lang="en-US" altLang="ko-KR" sz="3200" dirty="0"/>
              <a:t>]</a:t>
            </a:r>
            <a:endParaRPr lang="ko-KR" altLang="en-US" sz="3200" dirty="0"/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491861" y="1886559"/>
            <a:ext cx="10012164" cy="444479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chemeClr val="accent3"/>
              </a:buClr>
              <a:buFont typeface="Georgia"/>
              <a:buNone/>
              <a:defRPr/>
            </a:pPr>
            <a:r>
              <a:rPr lang="en-US" altLang="ko-KR" sz="1800" dirty="0"/>
              <a:t>※ </a:t>
            </a:r>
            <a:r>
              <a:rPr lang="ko-KR" altLang="en-US" sz="2000" dirty="0"/>
              <a:t>신청 대상</a:t>
            </a:r>
            <a:endParaRPr lang="en-US" altLang="ko-KR" sz="2000" dirty="0"/>
          </a:p>
          <a:p>
            <a:pPr algn="l">
              <a:buClr>
                <a:schemeClr val="accent3"/>
              </a:buClr>
              <a:buFont typeface="Georgia"/>
              <a:buNone/>
              <a:defRPr/>
            </a:pPr>
            <a:endParaRPr lang="en-US" altLang="ko-KR" sz="100" dirty="0"/>
          </a:p>
          <a:p>
            <a:pPr marL="658368" lvl="1" indent="-246888" algn="l">
              <a:buFont typeface="Georgia"/>
              <a:buChar char="▫"/>
              <a:defRPr/>
            </a:pPr>
            <a:r>
              <a:rPr lang="en-US" altLang="ko-KR" dirty="0"/>
              <a:t>2</a:t>
            </a:r>
            <a:r>
              <a:rPr lang="ko-KR" altLang="en-US" dirty="0"/>
              <a:t>학기</a:t>
            </a:r>
            <a:r>
              <a:rPr lang="en-US" altLang="ko-KR" dirty="0"/>
              <a:t>~6</a:t>
            </a:r>
            <a:r>
              <a:rPr lang="ko-KR" altLang="en-US" dirty="0"/>
              <a:t>학기 및 모든 재학생 지원가능</a:t>
            </a:r>
            <a:endParaRPr lang="en-US" altLang="ko-KR" dirty="0"/>
          </a:p>
          <a:p>
            <a:pPr marL="658368" lvl="1" indent="-246888" algn="l">
              <a:buFont typeface="Georgia"/>
              <a:buChar char="▫"/>
              <a:defRPr/>
            </a:pPr>
            <a:r>
              <a:rPr lang="ko-KR" altLang="en-US" dirty="0"/>
              <a:t>편입생은 편입학기부터 가능</a:t>
            </a:r>
            <a:endParaRPr lang="en-US" altLang="ko-KR" dirty="0"/>
          </a:p>
          <a:p>
            <a:pPr marL="658368" lvl="1" indent="-246888" algn="l">
              <a:buFont typeface="Georgia"/>
              <a:buChar char="▫"/>
              <a:defRPr/>
            </a:pPr>
            <a:r>
              <a:rPr lang="ko-KR" altLang="en-US" dirty="0"/>
              <a:t>성적제한 없음 </a:t>
            </a:r>
            <a:r>
              <a:rPr lang="en-US" altLang="ko-KR" dirty="0"/>
              <a:t>(</a:t>
            </a:r>
            <a:r>
              <a:rPr lang="ko-KR" altLang="en-US" dirty="0"/>
              <a:t>현재까지</a:t>
            </a:r>
            <a:r>
              <a:rPr lang="en-US" altLang="ko-KR" dirty="0"/>
              <a:t>)</a:t>
            </a:r>
            <a:endParaRPr lang="ko-KR" altLang="en-US" dirty="0"/>
          </a:p>
          <a:p>
            <a:pPr lvl="1" algn="l">
              <a:buFont typeface="Georgia"/>
              <a:buNone/>
              <a:defRPr/>
            </a:pPr>
            <a:endParaRPr lang="en-US" altLang="ko-KR" dirty="0"/>
          </a:p>
          <a:p>
            <a:pPr marL="0" lvl="1" algn="l">
              <a:buFont typeface="Georgia"/>
              <a:buNone/>
              <a:defRPr/>
            </a:pPr>
            <a:r>
              <a:rPr lang="en-US" altLang="ko-KR" dirty="0"/>
              <a:t>※ </a:t>
            </a:r>
            <a:r>
              <a:rPr lang="ko-KR" altLang="en-US" dirty="0"/>
              <a:t>수강 및 과정 이수 </a:t>
            </a:r>
            <a:endParaRPr lang="en-US" altLang="ko-KR" dirty="0"/>
          </a:p>
          <a:p>
            <a:pPr marL="0" lvl="1" algn="l">
              <a:buFont typeface="Georgia"/>
              <a:buNone/>
              <a:defRPr/>
            </a:pPr>
            <a:endParaRPr lang="en-US" altLang="ko-KR" sz="100" dirty="0"/>
          </a:p>
          <a:p>
            <a:pPr marL="658368" lvl="1" indent="-246888" algn="l">
              <a:buFont typeface="Georgia"/>
              <a:buChar char="▫"/>
              <a:defRPr/>
            </a:pPr>
            <a:r>
              <a:rPr lang="ko-KR" altLang="en-US" dirty="0"/>
              <a:t>별도 수강신청 일정부여 </a:t>
            </a:r>
            <a:endParaRPr lang="en-US" altLang="ko-KR" dirty="0"/>
          </a:p>
          <a:p>
            <a:pPr marL="658368" lvl="1" indent="-246888" algn="l">
              <a:buFont typeface="Georgia"/>
              <a:buChar char="▫"/>
              <a:defRPr/>
            </a:pPr>
            <a:r>
              <a:rPr lang="ko-KR" altLang="en-US" dirty="0">
                <a:solidFill>
                  <a:srgbClr val="FF0000"/>
                </a:solidFill>
              </a:rPr>
              <a:t>반드시 연계전공 </a:t>
            </a:r>
            <a:r>
              <a:rPr lang="ko-KR" altLang="en-US" dirty="0" err="1">
                <a:solidFill>
                  <a:srgbClr val="FF0000"/>
                </a:solidFill>
              </a:rPr>
              <a:t>이수체계도를</a:t>
            </a:r>
            <a:r>
              <a:rPr lang="ko-KR" altLang="en-US" dirty="0">
                <a:solidFill>
                  <a:srgbClr val="FF0000"/>
                </a:solidFill>
              </a:rPr>
              <a:t> 준수하여 학점이수</a:t>
            </a:r>
            <a:endParaRPr lang="en-US" altLang="ko-KR" dirty="0">
              <a:solidFill>
                <a:srgbClr val="FF0000"/>
              </a:solidFill>
            </a:endParaRPr>
          </a:p>
          <a:p>
            <a:pPr marL="658368" lvl="1" indent="-246888" algn="l">
              <a:buFont typeface="Georgia"/>
              <a:buChar char="▫"/>
              <a:defRPr/>
            </a:pPr>
            <a:r>
              <a:rPr lang="ko-KR" altLang="en-US" dirty="0"/>
              <a:t>중도에 포기해도 불이익 없음</a:t>
            </a:r>
          </a:p>
          <a:p>
            <a:pPr algn="l">
              <a:buClr>
                <a:schemeClr val="accent3"/>
              </a:buClr>
              <a:buFont typeface="Georgia"/>
              <a:buNone/>
              <a:defRPr/>
            </a:pPr>
            <a:endParaRPr lang="en-US" altLang="ko-KR" sz="2000" dirty="0"/>
          </a:p>
          <a:p>
            <a:pPr algn="l">
              <a:buClr>
                <a:schemeClr val="accent3"/>
              </a:buClr>
              <a:buFont typeface="Georgia"/>
              <a:buNone/>
              <a:defRPr/>
            </a:pPr>
            <a:r>
              <a:rPr lang="en-US" altLang="ko-KR" sz="2000" dirty="0"/>
              <a:t>※ </a:t>
            </a:r>
            <a:r>
              <a:rPr lang="ko-KR" altLang="en-US" sz="2000" dirty="0"/>
              <a:t>연계전공 졸업요건 </a:t>
            </a:r>
            <a:r>
              <a:rPr lang="en-US" altLang="ko-KR" sz="1200" dirty="0">
                <a:latin typeface="KaiTi"/>
                <a:ea typeface="KaiTi"/>
              </a:rPr>
              <a:t>*</a:t>
            </a:r>
            <a:r>
              <a:rPr lang="ko-KR" altLang="en-US" sz="1200" dirty="0"/>
              <a:t>기계로봇에너지공학과 재학생 기준</a:t>
            </a:r>
            <a:endParaRPr lang="en-US" altLang="ko-KR" sz="1200" dirty="0"/>
          </a:p>
          <a:p>
            <a:pPr algn="l">
              <a:buClr>
                <a:schemeClr val="accent3"/>
              </a:buClr>
              <a:buFont typeface="Georgia"/>
              <a:buNone/>
              <a:defRPr/>
            </a:pPr>
            <a:endParaRPr lang="ko-KR" altLang="en-US" sz="100" dirty="0"/>
          </a:p>
          <a:p>
            <a:pPr marL="658368" lvl="1" indent="-246888" algn="l">
              <a:buFont typeface="Georgia"/>
              <a:buChar char="▫"/>
              <a:defRPr/>
            </a:pPr>
            <a:r>
              <a:rPr lang="ko-KR" altLang="en-US" dirty="0"/>
              <a:t>복수전공 관련 학칙과 동일하게 적용</a:t>
            </a:r>
            <a:endParaRPr lang="en-US" altLang="ko-KR" dirty="0"/>
          </a:p>
          <a:p>
            <a:pPr marL="658368" lvl="1" indent="-246888" algn="l">
              <a:buFont typeface="Georgia"/>
              <a:buChar char="▫"/>
              <a:defRPr/>
            </a:pPr>
            <a:r>
              <a:rPr lang="ko-KR" altLang="en-US" dirty="0"/>
              <a:t>전공필수포함 </a:t>
            </a:r>
            <a:r>
              <a:rPr lang="en-US" altLang="ko-KR" dirty="0"/>
              <a:t>36</a:t>
            </a:r>
            <a:r>
              <a:rPr lang="ko-KR" altLang="en-US" dirty="0"/>
              <a:t>학점 </a:t>
            </a:r>
            <a:r>
              <a:rPr lang="en-US" altLang="ko-KR" dirty="0"/>
              <a:t>+ (</a:t>
            </a:r>
            <a:r>
              <a:rPr lang="ko-KR" altLang="en-US" dirty="0"/>
              <a:t>전공 </a:t>
            </a:r>
            <a:r>
              <a:rPr lang="en-US" altLang="ko-KR" dirty="0"/>
              <a:t>18</a:t>
            </a:r>
            <a:r>
              <a:rPr lang="ko-KR" altLang="en-US" dirty="0"/>
              <a:t>학점 </a:t>
            </a:r>
            <a:r>
              <a:rPr lang="en-US" altLang="ko-KR" dirty="0"/>
              <a:t>+ SW 18</a:t>
            </a:r>
            <a:r>
              <a:rPr lang="ko-KR" altLang="en-US" dirty="0"/>
              <a:t>학점</a:t>
            </a:r>
            <a:r>
              <a:rPr lang="en-US" altLang="ko-KR" dirty="0"/>
              <a:t>)</a:t>
            </a:r>
            <a:r>
              <a:rPr lang="ko-KR" altLang="en-US" dirty="0"/>
              <a:t> </a:t>
            </a:r>
            <a:r>
              <a:rPr lang="en-US" altLang="ko-KR" dirty="0"/>
              <a:t>= </a:t>
            </a:r>
            <a:r>
              <a:rPr lang="ko-KR" altLang="en-US" dirty="0">
                <a:solidFill>
                  <a:srgbClr val="FF0000"/>
                </a:solidFill>
              </a:rPr>
              <a:t>공학인증</a:t>
            </a:r>
            <a:r>
              <a:rPr lang="en-US" altLang="ko-KR" dirty="0">
                <a:solidFill>
                  <a:srgbClr val="FF0000"/>
                </a:solidFill>
                <a:latin typeface="KaiTi"/>
                <a:ea typeface="KaiTi"/>
              </a:rPr>
              <a:t>×</a:t>
            </a:r>
            <a:endParaRPr lang="en-US" altLang="ko-KR" dirty="0">
              <a:solidFill>
                <a:srgbClr val="FF0000"/>
              </a:solidFill>
            </a:endParaRPr>
          </a:p>
          <a:p>
            <a:pPr marL="658368" lvl="1" indent="-246888" algn="l">
              <a:buFont typeface="Georgia"/>
              <a:buChar char="▫"/>
              <a:defRPr/>
            </a:pPr>
            <a:r>
              <a:rPr lang="ko-KR" altLang="en-US" dirty="0">
                <a:solidFill>
                  <a:srgbClr val="FF0000"/>
                </a:solidFill>
              </a:rPr>
              <a:t>공학인증병행</a:t>
            </a:r>
            <a:r>
              <a:rPr lang="en-US" altLang="ko-KR" dirty="0"/>
              <a:t>:</a:t>
            </a:r>
            <a:r>
              <a:rPr lang="ko-KR" altLang="en-US" dirty="0"/>
              <a:t> 전공필수포함 </a:t>
            </a:r>
            <a:r>
              <a:rPr lang="en-US" altLang="ko-KR" dirty="0"/>
              <a:t>60</a:t>
            </a:r>
            <a:r>
              <a:rPr lang="ko-KR" altLang="en-US" dirty="0"/>
              <a:t>학점 </a:t>
            </a:r>
            <a:r>
              <a:rPr lang="en-US" altLang="ko-KR" dirty="0"/>
              <a:t>+ (</a:t>
            </a:r>
            <a:r>
              <a:rPr lang="ko-KR" altLang="en-US" dirty="0"/>
              <a:t>전공 </a:t>
            </a:r>
            <a:r>
              <a:rPr lang="en-US" altLang="ko-KR" dirty="0"/>
              <a:t>18</a:t>
            </a:r>
            <a:r>
              <a:rPr lang="ko-KR" altLang="en-US" dirty="0"/>
              <a:t>학점 </a:t>
            </a:r>
            <a:r>
              <a:rPr lang="en-US" altLang="ko-KR" dirty="0"/>
              <a:t>+ SW 18</a:t>
            </a:r>
            <a:r>
              <a:rPr lang="ko-KR" altLang="en-US" dirty="0"/>
              <a:t>학점</a:t>
            </a:r>
            <a:r>
              <a:rPr lang="en-US" altLang="ko-KR" dirty="0"/>
              <a:t>)</a:t>
            </a:r>
          </a:p>
          <a:p>
            <a:pPr marL="658368" lvl="1" indent="-246888" algn="l">
              <a:buFont typeface="Georgia"/>
              <a:buChar char="▫"/>
              <a:defRPr/>
            </a:pPr>
            <a:endParaRPr lang="en-US" altLang="ko-KR" dirty="0"/>
          </a:p>
          <a:p>
            <a:pPr marL="365760" indent="-256032" algn="l">
              <a:buClr>
                <a:schemeClr val="accent3"/>
              </a:buClr>
              <a:buFont typeface="Georgia"/>
              <a:buChar char="•"/>
              <a:defRPr/>
            </a:pP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778956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D0464E24-56EB-4F24-9D45-2B37E7D75DF7}"/>
              </a:ext>
            </a:extLst>
          </p:cNvPr>
          <p:cNvSpPr/>
          <p:nvPr/>
        </p:nvSpPr>
        <p:spPr>
          <a:xfrm>
            <a:off x="428201" y="262470"/>
            <a:ext cx="4433166" cy="710296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3B96A-8CA4-4EDC-BD63-A7486493A835}"/>
              </a:ext>
            </a:extLst>
          </p:cNvPr>
          <p:cNvSpPr txBox="1"/>
          <p:nvPr/>
        </p:nvSpPr>
        <p:spPr>
          <a:xfrm>
            <a:off x="428201" y="356007"/>
            <a:ext cx="642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7. </a:t>
            </a:r>
            <a:r>
              <a:rPr lang="ko-KR" altLang="en-US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융합전공 </a:t>
            </a:r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&amp; </a:t>
            </a:r>
            <a:r>
              <a:rPr lang="ko-KR" altLang="en-US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연계전공</a:t>
            </a:r>
            <a:endParaRPr lang="ko-KR" altLang="en-US" b="1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7393227" y="6373221"/>
            <a:ext cx="4535326" cy="357236"/>
            <a:chOff x="6673689" y="6412481"/>
            <a:chExt cx="4535326" cy="357236"/>
          </a:xfrm>
        </p:grpSpPr>
        <p:sp>
          <p:nvSpPr>
            <p:cNvPr id="10" name="모서리가 둥근 직사각형 9"/>
            <p:cNvSpPr/>
            <p:nvPr/>
          </p:nvSpPr>
          <p:spPr bwMode="auto">
            <a:xfrm>
              <a:off x="8229439" y="6436342"/>
              <a:ext cx="647700" cy="33337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75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전공 분야 선택 </a:t>
              </a:r>
              <a:r>
                <a:rPr lang="en-US" altLang="ko-KR" sz="75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2</a:t>
              </a:r>
              <a:endParaRPr lang="ko-KR" altLang="en-US" sz="75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1" name="모서리가 둥근 직사각형 10"/>
            <p:cNvSpPr/>
            <p:nvPr/>
          </p:nvSpPr>
          <p:spPr bwMode="auto">
            <a:xfrm>
              <a:off x="9694701" y="6418880"/>
              <a:ext cx="728663" cy="333375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34925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en-US" altLang="ko-KR" sz="800" b="1" dirty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SW</a:t>
              </a:r>
              <a:r>
                <a:rPr lang="ko-KR" altLang="en-US" sz="800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분야 </a:t>
              </a:r>
              <a:r>
                <a:rPr lang="ko-KR" altLang="en-US" sz="800" b="1" dirty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필수과목</a:t>
              </a:r>
            </a:p>
          </p:txBody>
        </p:sp>
        <p:sp>
          <p:nvSpPr>
            <p:cNvPr id="12" name="모서리가 둥근 직사각형 11"/>
            <p:cNvSpPr/>
            <p:nvPr/>
          </p:nvSpPr>
          <p:spPr>
            <a:xfrm>
              <a:off x="6673689" y="6425230"/>
              <a:ext cx="677862" cy="344487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r>
                <a:rPr lang="ko-KR" altLang="en-US" sz="75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양학기</a:t>
              </a:r>
              <a:endParaRPr lang="en-US" altLang="ko-KR" sz="75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 eaLnBrk="1" latinLnBrk="1" hangingPunct="1">
                <a:defRPr/>
              </a:pPr>
              <a:r>
                <a:rPr lang="ko-KR" altLang="en-US" sz="75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개설</a:t>
              </a:r>
            </a:p>
          </p:txBody>
        </p:sp>
        <p:sp>
          <p:nvSpPr>
            <p:cNvPr id="13" name="모서리가 둥근 직사각형 12"/>
            <p:cNvSpPr/>
            <p:nvPr/>
          </p:nvSpPr>
          <p:spPr bwMode="auto">
            <a:xfrm>
              <a:off x="10497343" y="6412481"/>
              <a:ext cx="711672" cy="333588"/>
            </a:xfrm>
            <a:prstGeom prst="roundRect">
              <a:avLst/>
            </a:prstGeom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en-US" altLang="ko-KR" sz="75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SW</a:t>
              </a:r>
              <a:r>
                <a:rPr lang="ko-KR" altLang="en-US" sz="75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분야</a:t>
              </a:r>
              <a:r>
                <a:rPr lang="en-US" altLang="ko-KR" sz="75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 </a:t>
              </a:r>
              <a:r>
                <a:rPr lang="ko-KR" altLang="en-US" sz="75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선택 </a:t>
              </a:r>
              <a:r>
                <a:rPr lang="en-US" altLang="ko-KR" sz="75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3</a:t>
              </a:r>
              <a:endParaRPr lang="ko-KR" altLang="en-US" sz="75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4" name="모서리가 둥근 직사각형 13"/>
            <p:cNvSpPr/>
            <p:nvPr/>
          </p:nvSpPr>
          <p:spPr bwMode="auto">
            <a:xfrm>
              <a:off x="7426164" y="6436342"/>
              <a:ext cx="728662" cy="333375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4925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800" b="1" dirty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전공 필수과목</a:t>
              </a:r>
            </a:p>
          </p:txBody>
        </p:sp>
        <p:sp>
          <p:nvSpPr>
            <p:cNvPr id="15" name="모서리가 둥근 직사각형 14"/>
            <p:cNvSpPr/>
            <p:nvPr/>
          </p:nvSpPr>
          <p:spPr bwMode="auto">
            <a:xfrm>
              <a:off x="8950164" y="6436342"/>
              <a:ext cx="631825" cy="333375"/>
            </a:xfrm>
            <a:prstGeom prst="roundRect">
              <a:avLst/>
            </a:prstGeom>
            <a:pattFill prst="wdDnDiag">
              <a:fgClr>
                <a:schemeClr val="accent2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750" b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전공분야 선택 </a:t>
              </a:r>
              <a:r>
                <a:rPr lang="en-US" altLang="ko-KR" sz="75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2</a:t>
              </a:r>
              <a:endParaRPr lang="ko-KR" altLang="en-US" sz="75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  <p:grpSp>
        <p:nvGrpSpPr>
          <p:cNvPr id="16" name="그룹 67"/>
          <p:cNvGrpSpPr>
            <a:grpSpLocks/>
          </p:cNvGrpSpPr>
          <p:nvPr/>
        </p:nvGrpSpPr>
        <p:grpSpPr bwMode="auto">
          <a:xfrm>
            <a:off x="814694" y="1228964"/>
            <a:ext cx="9070085" cy="4957704"/>
            <a:chOff x="251520" y="1450528"/>
            <a:chExt cx="8756729" cy="4878786"/>
          </a:xfrm>
        </p:grpSpPr>
        <p:sp>
          <p:nvSpPr>
            <p:cNvPr id="17" name="직사각형 16"/>
            <p:cNvSpPr/>
            <p:nvPr/>
          </p:nvSpPr>
          <p:spPr bwMode="auto">
            <a:xfrm>
              <a:off x="4602897" y="2115745"/>
              <a:ext cx="2159019" cy="4213569"/>
            </a:xfrm>
            <a:prstGeom prst="rect">
              <a:avLst/>
            </a:prstGeom>
            <a:solidFill>
              <a:srgbClr val="E2F0F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68580" tIns="34290" rIns="68580" bIns="34290"/>
            <a:lstStyle/>
            <a:p>
              <a:pPr defTabSz="685800" eaLnBrk="1" latinLnBrk="1" hangingPunct="1">
                <a:defRPr/>
              </a:pPr>
              <a:endParaRPr lang="ko-KR" altLang="en-US" sz="1350" b="1" dirty="0"/>
            </a:p>
          </p:txBody>
        </p:sp>
        <p:sp>
          <p:nvSpPr>
            <p:cNvPr id="18" name="직사각형 17"/>
            <p:cNvSpPr/>
            <p:nvPr/>
          </p:nvSpPr>
          <p:spPr bwMode="auto">
            <a:xfrm>
              <a:off x="6774617" y="2117332"/>
              <a:ext cx="2159019" cy="4211982"/>
            </a:xfrm>
            <a:prstGeom prst="rect">
              <a:avLst/>
            </a:prstGeom>
            <a:solidFill>
              <a:srgbClr val="FFFFCC"/>
            </a:solidFill>
            <a:ln w="9525" cap="flat" cmpd="sng" algn="ctr">
              <a:solidFill>
                <a:srgbClr val="E2F0F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68580" tIns="34290" rIns="68580" bIns="34290"/>
            <a:lstStyle/>
            <a:p>
              <a:pPr defTabSz="685800" eaLnBrk="1" latinLnBrk="1" hangingPunct="1">
                <a:defRPr/>
              </a:pPr>
              <a:endParaRPr lang="ko-KR" altLang="en-US" sz="1350" b="1"/>
            </a:p>
          </p:txBody>
        </p:sp>
        <p:sp>
          <p:nvSpPr>
            <p:cNvPr id="19" name="양쪽 모서리가 둥근 사각형 18"/>
            <p:cNvSpPr/>
            <p:nvPr/>
          </p:nvSpPr>
          <p:spPr bwMode="auto">
            <a:xfrm>
              <a:off x="2434353" y="1528322"/>
              <a:ext cx="2160606" cy="338165"/>
            </a:xfrm>
            <a:prstGeom prst="round2Same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68580" tIns="34290" rIns="68580" bIns="34290"/>
            <a:lstStyle/>
            <a:p>
              <a:pPr defTabSz="685800" eaLnBrk="1" latinLnBrk="1" hangingPunct="1">
                <a:defRPr/>
              </a:pPr>
              <a:endParaRPr lang="ko-KR" altLang="en-US" sz="1350" b="1"/>
            </a:p>
          </p:txBody>
        </p:sp>
        <p:sp>
          <p:nvSpPr>
            <p:cNvPr id="20" name="직사각형 19"/>
            <p:cNvSpPr/>
            <p:nvPr/>
          </p:nvSpPr>
          <p:spPr bwMode="auto">
            <a:xfrm>
              <a:off x="2434353" y="2150673"/>
              <a:ext cx="2160606" cy="4173877"/>
            </a:xfrm>
            <a:prstGeom prst="rect">
              <a:avLst/>
            </a:prstGeom>
            <a:solidFill>
              <a:srgbClr val="FFFFCC"/>
            </a:solidFill>
            <a:ln w="9525" cap="flat" cmpd="sng" algn="ctr">
              <a:solidFill>
                <a:srgbClr val="E2F0F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68580" tIns="34290" rIns="68580" bIns="34290"/>
            <a:lstStyle/>
            <a:p>
              <a:pPr defTabSz="685800" eaLnBrk="1" latinLnBrk="1" hangingPunct="1">
                <a:defRPr/>
              </a:pPr>
              <a:endParaRPr lang="ko-KR" altLang="en-US" sz="1350" b="1"/>
            </a:p>
          </p:txBody>
        </p:sp>
        <p:sp>
          <p:nvSpPr>
            <p:cNvPr id="21" name="직사각형 20"/>
            <p:cNvSpPr/>
            <p:nvPr/>
          </p:nvSpPr>
          <p:spPr bwMode="auto">
            <a:xfrm>
              <a:off x="2437528" y="1869662"/>
              <a:ext cx="2159019" cy="338166"/>
            </a:xfrm>
            <a:prstGeom prst="rect">
              <a:avLst/>
            </a:prstGeom>
            <a:solidFill>
              <a:srgbClr val="FFCC6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68580" tIns="34290" rIns="68580" bIns="34290" anchor="ctr"/>
            <a:lstStyle/>
            <a:p>
              <a:pPr defTabSz="685800" eaLnBrk="1" latinLnBrk="1" hangingPunct="1">
                <a:defRPr/>
              </a:pPr>
              <a:endParaRPr lang="ko-KR" altLang="en-US" sz="1350" b="1" dirty="0"/>
            </a:p>
          </p:txBody>
        </p:sp>
        <p:sp>
          <p:nvSpPr>
            <p:cNvPr id="22" name="양쪽 모서리가 둥근 사각형 21"/>
            <p:cNvSpPr/>
            <p:nvPr/>
          </p:nvSpPr>
          <p:spPr bwMode="auto">
            <a:xfrm>
              <a:off x="4602897" y="1515621"/>
              <a:ext cx="2159019" cy="338165"/>
            </a:xfrm>
            <a:prstGeom prst="round2SameRect">
              <a:avLst/>
            </a:prstGeom>
            <a:solidFill>
              <a:srgbClr val="FF993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68580" tIns="34290" rIns="68580" bIns="34290"/>
            <a:lstStyle/>
            <a:p>
              <a:pPr defTabSz="685800" eaLnBrk="1" latinLnBrk="1" hangingPunct="1">
                <a:defRPr/>
              </a:pPr>
              <a:endParaRPr lang="ko-KR" altLang="en-US" sz="1350" b="1"/>
            </a:p>
          </p:txBody>
        </p:sp>
        <p:sp>
          <p:nvSpPr>
            <p:cNvPr id="23" name="직사각형 22"/>
            <p:cNvSpPr/>
            <p:nvPr/>
          </p:nvSpPr>
          <p:spPr bwMode="auto">
            <a:xfrm>
              <a:off x="4602897" y="1863312"/>
              <a:ext cx="2159019" cy="338166"/>
            </a:xfrm>
            <a:prstGeom prst="rect">
              <a:avLst/>
            </a:prstGeom>
            <a:solidFill>
              <a:srgbClr val="F9ECDB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68580" tIns="34290" rIns="68580" bIns="34290"/>
            <a:lstStyle/>
            <a:p>
              <a:pPr defTabSz="685800" eaLnBrk="1" latinLnBrk="1" hangingPunct="1">
                <a:defRPr/>
              </a:pPr>
              <a:endParaRPr lang="ko-KR" altLang="en-US" sz="1350" b="1"/>
            </a:p>
          </p:txBody>
        </p:sp>
        <p:grpSp>
          <p:nvGrpSpPr>
            <p:cNvPr id="24" name="그룹 10"/>
            <p:cNvGrpSpPr>
              <a:grpSpLocks/>
            </p:cNvGrpSpPr>
            <p:nvPr/>
          </p:nvGrpSpPr>
          <p:grpSpPr bwMode="auto">
            <a:xfrm>
              <a:off x="6774968" y="1519792"/>
              <a:ext cx="2160001" cy="676485"/>
              <a:chOff x="395283" y="1484964"/>
              <a:chExt cx="2032574" cy="799646"/>
            </a:xfrm>
          </p:grpSpPr>
          <p:sp>
            <p:nvSpPr>
              <p:cNvPr id="73" name="양쪽 모서리가 둥근 사각형 72"/>
              <p:cNvSpPr/>
              <p:nvPr/>
            </p:nvSpPr>
            <p:spPr bwMode="auto">
              <a:xfrm>
                <a:off x="394953" y="1485664"/>
                <a:ext cx="2033143" cy="399732"/>
              </a:xfrm>
              <a:prstGeom prst="round2SameRect">
                <a:avLst/>
              </a:prstGeom>
              <a:solidFill>
                <a:srgbClr val="FF66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8580" tIns="34290" rIns="68580" bIns="34290"/>
              <a:lstStyle/>
              <a:p>
                <a:pPr defTabSz="685800" eaLnBrk="1" latinLnBrk="1" hangingPunct="1">
                  <a:defRPr/>
                </a:pPr>
                <a:endParaRPr lang="ko-KR" altLang="en-US" sz="1350" b="1"/>
              </a:p>
            </p:txBody>
          </p:sp>
          <p:sp>
            <p:nvSpPr>
              <p:cNvPr id="74" name="직사각형 73"/>
              <p:cNvSpPr/>
              <p:nvPr/>
            </p:nvSpPr>
            <p:spPr bwMode="auto">
              <a:xfrm>
                <a:off x="394953" y="1885396"/>
                <a:ext cx="2033143" cy="399731"/>
              </a:xfrm>
              <a:prstGeom prst="rect">
                <a:avLst/>
              </a:prstGeom>
              <a:solidFill>
                <a:srgbClr val="FFCC66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8580" tIns="34290" rIns="68580" bIns="34290"/>
              <a:lstStyle/>
              <a:p>
                <a:pPr defTabSz="685800" eaLnBrk="1" latinLnBrk="1" hangingPunct="1">
                  <a:defRPr/>
                </a:pPr>
                <a:endParaRPr lang="ko-KR" altLang="en-US" sz="1350" b="1"/>
              </a:p>
            </p:txBody>
          </p:sp>
        </p:grpSp>
        <p:sp>
          <p:nvSpPr>
            <p:cNvPr id="25" name="양쪽 모서리가 둥근 사각형 24"/>
            <p:cNvSpPr/>
            <p:nvPr/>
          </p:nvSpPr>
          <p:spPr bwMode="auto">
            <a:xfrm>
              <a:off x="251520" y="1523559"/>
              <a:ext cx="2160607" cy="338166"/>
            </a:xfrm>
            <a:prstGeom prst="round2SameRect">
              <a:avLst/>
            </a:prstGeom>
            <a:solidFill>
              <a:srgbClr val="FF993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68580" tIns="34290" rIns="68580" bIns="34290"/>
            <a:lstStyle/>
            <a:p>
              <a:pPr defTabSz="685800" eaLnBrk="1" latinLnBrk="1" hangingPunct="1">
                <a:defRPr/>
              </a:pPr>
              <a:endParaRPr lang="ko-KR" altLang="en-US" sz="1350" b="1"/>
            </a:p>
          </p:txBody>
        </p:sp>
        <p:sp>
          <p:nvSpPr>
            <p:cNvPr id="26" name="직사각형 25"/>
            <p:cNvSpPr/>
            <p:nvPr/>
          </p:nvSpPr>
          <p:spPr bwMode="auto">
            <a:xfrm>
              <a:off x="251520" y="2209415"/>
              <a:ext cx="2168545" cy="4108785"/>
            </a:xfrm>
            <a:prstGeom prst="rect">
              <a:avLst/>
            </a:prstGeom>
            <a:solidFill>
              <a:srgbClr val="E2F0F1"/>
            </a:solidFill>
            <a:ln w="9525" cap="flat" cmpd="sng" algn="ctr">
              <a:solidFill>
                <a:srgbClr val="E2F0F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68580" tIns="34290" rIns="68580" bIns="34290"/>
            <a:lstStyle/>
            <a:p>
              <a:pPr defTabSz="685800" eaLnBrk="1" latinLnBrk="1" hangingPunct="1">
                <a:defRPr/>
              </a:pPr>
              <a:endParaRPr lang="ko-KR" altLang="en-US" sz="1350" b="1"/>
            </a:p>
          </p:txBody>
        </p:sp>
        <p:sp>
          <p:nvSpPr>
            <p:cNvPr id="27" name="TextBox 15"/>
            <p:cNvSpPr txBox="1">
              <a:spLocks noChangeArrowheads="1"/>
            </p:cNvSpPr>
            <p:nvPr/>
          </p:nvSpPr>
          <p:spPr bwMode="auto">
            <a:xfrm>
              <a:off x="424913" y="1476455"/>
              <a:ext cx="1836537" cy="461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latinLnBrk="1" hangingPunct="1">
                <a:lnSpc>
                  <a:spcPct val="200000"/>
                </a:lnSpc>
              </a:pPr>
              <a:r>
                <a:rPr lang="en-US" altLang="ko-KR" sz="1200" b="1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1</a:t>
              </a:r>
              <a:r>
                <a:rPr lang="ko-KR" altLang="en-US" sz="1200" b="1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학년</a:t>
              </a:r>
            </a:p>
          </p:txBody>
        </p:sp>
        <p:sp>
          <p:nvSpPr>
            <p:cNvPr id="28" name="TextBox 16"/>
            <p:cNvSpPr txBox="1">
              <a:spLocks noChangeArrowheads="1"/>
            </p:cNvSpPr>
            <p:nvPr/>
          </p:nvSpPr>
          <p:spPr bwMode="auto">
            <a:xfrm>
              <a:off x="2619666" y="1511943"/>
              <a:ext cx="1836537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latinLnBrk="1" hangingPunct="1">
                <a:lnSpc>
                  <a:spcPct val="200000"/>
                </a:lnSpc>
              </a:pPr>
              <a:r>
                <a:rPr lang="en-US" altLang="ko-KR" sz="12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lang="ko-KR" altLang="en-US" sz="12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학년</a:t>
              </a:r>
            </a:p>
          </p:txBody>
        </p:sp>
        <p:sp>
          <p:nvSpPr>
            <p:cNvPr id="29" name="TextBox 17"/>
            <p:cNvSpPr txBox="1">
              <a:spLocks noChangeArrowheads="1"/>
            </p:cNvSpPr>
            <p:nvPr/>
          </p:nvSpPr>
          <p:spPr bwMode="auto">
            <a:xfrm>
              <a:off x="4777309" y="1450528"/>
              <a:ext cx="1836537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latinLnBrk="1" hangingPunct="1">
                <a:lnSpc>
                  <a:spcPct val="200000"/>
                </a:lnSpc>
              </a:pPr>
              <a:r>
                <a:rPr lang="en-US" altLang="ko-KR" sz="12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3</a:t>
              </a:r>
              <a:r>
                <a:rPr lang="ko-KR" altLang="en-US" sz="12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학년</a:t>
              </a:r>
            </a:p>
          </p:txBody>
        </p:sp>
        <p:sp>
          <p:nvSpPr>
            <p:cNvPr id="30" name="TextBox 18"/>
            <p:cNvSpPr txBox="1">
              <a:spLocks noChangeArrowheads="1"/>
            </p:cNvSpPr>
            <p:nvPr/>
          </p:nvSpPr>
          <p:spPr bwMode="auto">
            <a:xfrm>
              <a:off x="6921504" y="1487740"/>
              <a:ext cx="183653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latinLnBrk="1" hangingPunct="1">
                <a:lnSpc>
                  <a:spcPct val="200000"/>
                </a:lnSpc>
              </a:pPr>
              <a:r>
                <a:rPr lang="en-US" altLang="ko-KR" sz="12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4</a:t>
              </a:r>
              <a:r>
                <a:rPr lang="ko-KR" altLang="en-US" sz="12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학년</a:t>
              </a:r>
            </a:p>
          </p:txBody>
        </p:sp>
        <p:sp>
          <p:nvSpPr>
            <p:cNvPr id="31" name="TextBox 30"/>
            <p:cNvSpPr txBox="1">
              <a:spLocks/>
            </p:cNvSpPr>
            <p:nvPr/>
          </p:nvSpPr>
          <p:spPr>
            <a:xfrm>
              <a:off x="261045" y="1850611"/>
              <a:ext cx="2160607" cy="36833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>
              <a:spAutoFit/>
            </a:bodyPr>
            <a:lstStyle/>
            <a:p>
              <a:pPr marL="342900" indent="-342900" algn="ctr" eaLnBrk="1" latinLnBrk="1" hangingPunct="1">
                <a:lnSpc>
                  <a:spcPct val="200000"/>
                </a:lnSpc>
                <a:defRPr/>
              </a:pPr>
              <a:endParaRPr lang="ko-KR" altLang="en-US" sz="9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2" name="모서리가 둥근 직사각형 31"/>
            <p:cNvSpPr/>
            <p:nvPr/>
          </p:nvSpPr>
          <p:spPr bwMode="auto">
            <a:xfrm>
              <a:off x="4644610" y="4842336"/>
              <a:ext cx="932356" cy="395919"/>
            </a:xfrm>
            <a:prstGeom prst="roundRect">
              <a:avLst/>
            </a:prstGeom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900" b="1" dirty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자료구조 </a:t>
              </a:r>
              <a:r>
                <a:rPr lang="ko-KR" altLang="en-US" sz="900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및 알고리즘</a:t>
              </a:r>
              <a:r>
                <a:rPr lang="en-US" altLang="ko-KR" sz="900" b="1" dirty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2</a:t>
              </a:r>
            </a:p>
            <a:p>
              <a:pPr algn="ctr" defTabSz="685800" eaLnBrk="1" latinLnBrk="1" hangingPunct="1">
                <a:defRPr/>
              </a:pPr>
              <a:r>
                <a:rPr lang="en-US" altLang="ko-KR" sz="900" b="1" dirty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(C)</a:t>
              </a:r>
              <a:endParaRPr lang="ko-KR" altLang="en-US" sz="9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1520" y="1826797"/>
              <a:ext cx="2160607" cy="415959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spAutoFit/>
            </a:bodyPr>
            <a:lstStyle/>
            <a:p>
              <a:pPr marL="342900" indent="-342900" algn="ctr" eaLnBrk="1" latinLnBrk="1" hangingPunct="1">
                <a:lnSpc>
                  <a:spcPct val="200000"/>
                </a:lnSpc>
                <a:defRPr/>
              </a:pPr>
              <a:r>
                <a:rPr lang="en-US" altLang="ko-KR" sz="105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  <a:r>
                <a:rPr lang="ko-KR" altLang="en-US" sz="1050">
                  <a:latin typeface="HY견고딕" panose="02030600000101010101" pitchFamily="18" charset="-127"/>
                  <a:ea typeface="HY견고딕" panose="02030600000101010101" pitchFamily="18" charset="-127"/>
                </a:rPr>
                <a:t>학기                 </a:t>
              </a:r>
              <a:r>
                <a:rPr lang="en-US" altLang="ko-KR" sz="105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  <a:r>
                <a:rPr lang="ko-KR" altLang="en-US" sz="105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학기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450228" y="1796631"/>
              <a:ext cx="2160606" cy="415959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spAutoFit/>
            </a:bodyPr>
            <a:lstStyle/>
            <a:p>
              <a:pPr marL="342900" indent="-342900" algn="ctr" eaLnBrk="1" latinLnBrk="1" hangingPunct="1">
                <a:lnSpc>
                  <a:spcPct val="200000"/>
                </a:lnSpc>
                <a:defRPr/>
              </a:pPr>
              <a:r>
                <a:rPr lang="en-US" altLang="ko-KR" sz="105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  <a:r>
                <a:rPr lang="ko-KR" altLang="en-US" sz="1050">
                  <a:latin typeface="HY견고딕" panose="02030600000101010101" pitchFamily="18" charset="-127"/>
                  <a:ea typeface="HY견고딕" panose="02030600000101010101" pitchFamily="18" charset="-127"/>
                </a:rPr>
                <a:t>학기                  </a:t>
              </a:r>
              <a:r>
                <a:rPr lang="en-US" altLang="ko-KR" sz="105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  <a:r>
                <a:rPr lang="ko-KR" altLang="en-US" sz="105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학기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774617" y="1810920"/>
              <a:ext cx="2160606" cy="415959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spAutoFit/>
            </a:bodyPr>
            <a:lstStyle/>
            <a:p>
              <a:pPr marL="342900" indent="-342900" algn="ctr" eaLnBrk="1" latinLnBrk="1" hangingPunct="1">
                <a:lnSpc>
                  <a:spcPct val="200000"/>
                </a:lnSpc>
                <a:defRPr/>
              </a:pPr>
              <a:r>
                <a:rPr lang="en-US" altLang="ko-KR" sz="105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  <a:r>
                <a:rPr lang="ko-KR" altLang="en-US" sz="1050">
                  <a:latin typeface="HY견고딕" panose="02030600000101010101" pitchFamily="18" charset="-127"/>
                  <a:ea typeface="HY견고딕" panose="02030600000101010101" pitchFamily="18" charset="-127"/>
                </a:rPr>
                <a:t>학기                  </a:t>
              </a:r>
              <a:r>
                <a:rPr lang="en-US" altLang="ko-KR" sz="105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  <a:r>
                <a:rPr lang="ko-KR" altLang="en-US" sz="105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학기</a:t>
              </a:r>
            </a:p>
          </p:txBody>
        </p:sp>
        <p:sp>
          <p:nvSpPr>
            <p:cNvPr id="36" name="모서리가 둥근 직사각형 35"/>
            <p:cNvSpPr/>
            <p:nvPr/>
          </p:nvSpPr>
          <p:spPr bwMode="auto">
            <a:xfrm>
              <a:off x="2484611" y="4331459"/>
              <a:ext cx="932355" cy="389601"/>
            </a:xfrm>
            <a:prstGeom prst="roundRect">
              <a:avLst/>
            </a:prstGeom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75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컴퓨터시스템</a:t>
              </a:r>
            </a:p>
          </p:txBody>
        </p:sp>
        <p:sp>
          <p:nvSpPr>
            <p:cNvPr id="37" name="모서리가 둥근 직사각형 36"/>
            <p:cNvSpPr/>
            <p:nvPr/>
          </p:nvSpPr>
          <p:spPr bwMode="auto">
            <a:xfrm>
              <a:off x="6829215" y="4331933"/>
              <a:ext cx="932355" cy="395918"/>
            </a:xfrm>
            <a:prstGeom prst="roundRect">
              <a:avLst/>
            </a:prstGeom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90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융합 </a:t>
              </a:r>
              <a:r>
                <a:rPr lang="ko-KR" altLang="en-US" sz="900" b="1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캡스톤디자인</a:t>
              </a:r>
              <a:endParaRPr lang="ko-KR" altLang="en-US" sz="9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cxnSp>
          <p:nvCxnSpPr>
            <p:cNvPr id="38" name="직선 연결선 37"/>
            <p:cNvCxnSpPr/>
            <p:nvPr/>
          </p:nvCxnSpPr>
          <p:spPr>
            <a:xfrm>
              <a:off x="5566518" y="4359065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모서리가 둥근 직사각형 38"/>
            <p:cNvSpPr/>
            <p:nvPr/>
          </p:nvSpPr>
          <p:spPr bwMode="auto">
            <a:xfrm>
              <a:off x="2485153" y="4859169"/>
              <a:ext cx="931870" cy="395319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34925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900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융합</a:t>
              </a:r>
              <a:endParaRPr lang="en-US" altLang="ko-KR" sz="9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  <a:p>
              <a:pPr algn="ctr" defTabSz="685800" eaLnBrk="1" latinLnBrk="1" hangingPunct="1">
                <a:defRPr/>
              </a:pPr>
              <a:r>
                <a:rPr lang="ko-KR" altLang="en-US" sz="900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프로그래밍</a:t>
              </a:r>
              <a:r>
                <a:rPr lang="en-US" altLang="ko-KR" sz="900" b="1" dirty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(C)</a:t>
              </a:r>
              <a:endParaRPr lang="ko-KR" altLang="en-US" sz="9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40" name="모서리가 둥근 직사각형 39"/>
            <p:cNvSpPr/>
            <p:nvPr/>
          </p:nvSpPr>
          <p:spPr bwMode="auto">
            <a:xfrm>
              <a:off x="3561392" y="4331932"/>
              <a:ext cx="932356" cy="395919"/>
            </a:xfrm>
            <a:prstGeom prst="roundRect">
              <a:avLst/>
            </a:prstGeom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75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컴퓨터시스템</a:t>
              </a:r>
            </a:p>
          </p:txBody>
        </p:sp>
        <p:sp>
          <p:nvSpPr>
            <p:cNvPr id="41" name="모서리가 둥근 직사각형 40"/>
            <p:cNvSpPr/>
            <p:nvPr/>
          </p:nvSpPr>
          <p:spPr bwMode="auto">
            <a:xfrm>
              <a:off x="7903315" y="4331933"/>
              <a:ext cx="932355" cy="395918"/>
            </a:xfrm>
            <a:prstGeom prst="roundRect">
              <a:avLst/>
            </a:prstGeom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90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융합</a:t>
              </a:r>
              <a:endParaRPr lang="en-US" altLang="ko-KR" sz="9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 defTabSz="685800" eaLnBrk="1" latinLnBrk="1" hangingPunct="1">
                <a:defRPr/>
              </a:pPr>
              <a:r>
                <a:rPr lang="ko-KR" altLang="en-US" sz="900" b="1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캡스톤디자인</a:t>
              </a:r>
              <a:endParaRPr lang="ko-KR" altLang="en-US" sz="9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42" name="모서리가 둥근 직사각형 41"/>
            <p:cNvSpPr/>
            <p:nvPr/>
          </p:nvSpPr>
          <p:spPr>
            <a:xfrm>
              <a:off x="2426415" y="4293973"/>
              <a:ext cx="2135207" cy="454062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/>
            </a:p>
          </p:txBody>
        </p:sp>
        <p:sp>
          <p:nvSpPr>
            <p:cNvPr id="43" name="모서리가 둥근 직사각형 42"/>
            <p:cNvSpPr/>
            <p:nvPr/>
          </p:nvSpPr>
          <p:spPr>
            <a:xfrm>
              <a:off x="6769854" y="4292385"/>
              <a:ext cx="2132032" cy="473114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/>
            </a:p>
          </p:txBody>
        </p:sp>
        <p:sp>
          <p:nvSpPr>
            <p:cNvPr id="44" name="모서리가 둥근 직사각형 43"/>
            <p:cNvSpPr/>
            <p:nvPr/>
          </p:nvSpPr>
          <p:spPr bwMode="auto">
            <a:xfrm>
              <a:off x="4633557" y="4336050"/>
              <a:ext cx="932356" cy="395919"/>
            </a:xfrm>
            <a:prstGeom prst="roundRect">
              <a:avLst/>
            </a:prstGeom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90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데이터베이스</a:t>
              </a:r>
            </a:p>
          </p:txBody>
        </p:sp>
        <p:sp>
          <p:nvSpPr>
            <p:cNvPr id="45" name="모서리가 둥근 직사각형 44"/>
            <p:cNvSpPr/>
            <p:nvPr/>
          </p:nvSpPr>
          <p:spPr bwMode="auto">
            <a:xfrm>
              <a:off x="2485153" y="5857788"/>
              <a:ext cx="931870" cy="396907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34925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900" b="1" dirty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자료구조 및 알고리즘</a:t>
              </a:r>
              <a:r>
                <a:rPr lang="en-US" altLang="ko-KR" sz="900" b="1" dirty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1</a:t>
              </a:r>
            </a:p>
            <a:p>
              <a:pPr algn="ctr" defTabSz="685800" eaLnBrk="1" latinLnBrk="1" hangingPunct="1">
                <a:defRPr/>
              </a:pPr>
              <a:r>
                <a:rPr lang="en-US" altLang="ko-KR" sz="900" b="1" dirty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(C)</a:t>
              </a:r>
              <a:endParaRPr lang="ko-KR" altLang="en-US" sz="9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46" name="모서리가 둥근 직사각형 45"/>
            <p:cNvSpPr/>
            <p:nvPr/>
          </p:nvSpPr>
          <p:spPr bwMode="auto">
            <a:xfrm>
              <a:off x="4644610" y="5316529"/>
              <a:ext cx="932356" cy="395919"/>
            </a:xfrm>
            <a:prstGeom prst="roundRect">
              <a:avLst/>
            </a:prstGeom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90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인공지능 입문 </a:t>
              </a:r>
            </a:p>
          </p:txBody>
        </p:sp>
        <p:sp>
          <p:nvSpPr>
            <p:cNvPr id="47" name="모서리가 둥근 직사각형 84"/>
            <p:cNvSpPr/>
            <p:nvPr/>
          </p:nvSpPr>
          <p:spPr bwMode="auto">
            <a:xfrm>
              <a:off x="4631003" y="3736516"/>
              <a:ext cx="932356" cy="395919"/>
            </a:xfrm>
            <a:prstGeom prst="roundRect">
              <a:avLst/>
            </a:prstGeom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90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블록</a:t>
              </a:r>
              <a:endParaRPr lang="en-US" altLang="ko-KR" sz="9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 defTabSz="685800" eaLnBrk="1" latinLnBrk="1" hangingPunct="1">
                <a:defRPr/>
              </a:pPr>
              <a:r>
                <a:rPr lang="ko-KR" altLang="en-US" sz="900" b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프로그래밍</a:t>
              </a:r>
              <a:endParaRPr lang="en-US" altLang="ko-KR" sz="9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48" name="모서리가 둥근 직사각형 47"/>
            <p:cNvSpPr/>
            <p:nvPr/>
          </p:nvSpPr>
          <p:spPr bwMode="auto">
            <a:xfrm>
              <a:off x="2496495" y="5324248"/>
              <a:ext cx="932356" cy="395919"/>
            </a:xfrm>
            <a:prstGeom prst="roundRect">
              <a:avLst/>
            </a:prstGeom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90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융합소프트웨어</a:t>
              </a:r>
            </a:p>
          </p:txBody>
        </p:sp>
        <p:sp>
          <p:nvSpPr>
            <p:cNvPr id="49" name="모서리가 둥근 직사각형 48"/>
            <p:cNvSpPr/>
            <p:nvPr/>
          </p:nvSpPr>
          <p:spPr bwMode="auto">
            <a:xfrm>
              <a:off x="4628297" y="2263394"/>
              <a:ext cx="931870" cy="395320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4925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900" b="1" dirty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로봇공학입문</a:t>
              </a:r>
            </a:p>
          </p:txBody>
        </p:sp>
        <p:sp>
          <p:nvSpPr>
            <p:cNvPr id="50" name="모서리가 둥근 직사각형 49"/>
            <p:cNvSpPr/>
            <p:nvPr/>
          </p:nvSpPr>
          <p:spPr bwMode="auto">
            <a:xfrm>
              <a:off x="5741145" y="2263394"/>
              <a:ext cx="931871" cy="395320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4925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900" b="1" dirty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로봇지능제어</a:t>
              </a:r>
            </a:p>
          </p:txBody>
        </p:sp>
        <p:sp>
          <p:nvSpPr>
            <p:cNvPr id="51" name="모서리가 둥근 직사각형 50"/>
            <p:cNvSpPr/>
            <p:nvPr/>
          </p:nvSpPr>
          <p:spPr bwMode="auto">
            <a:xfrm>
              <a:off x="1475494" y="2284034"/>
              <a:ext cx="933458" cy="39531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90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기계전산입문</a:t>
              </a:r>
            </a:p>
          </p:txBody>
        </p:sp>
        <p:sp>
          <p:nvSpPr>
            <p:cNvPr id="52" name="모서리가 둥근 직사각형 51"/>
            <p:cNvSpPr/>
            <p:nvPr/>
          </p:nvSpPr>
          <p:spPr bwMode="auto">
            <a:xfrm>
              <a:off x="5741145" y="2771436"/>
              <a:ext cx="931871" cy="39690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90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컴퓨터</a:t>
              </a:r>
              <a:endParaRPr lang="en-US" altLang="ko-KR" sz="9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 defTabSz="685800" eaLnBrk="1" latinLnBrk="1" hangingPunct="1">
                <a:defRPr/>
              </a:pPr>
              <a:r>
                <a:rPr lang="ko-KR" altLang="en-US" sz="900" b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응용제어</a:t>
              </a:r>
              <a:endParaRPr lang="ko-KR" altLang="en-US" sz="9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53" name="모서리가 둥근 직사각형 52"/>
            <p:cNvSpPr/>
            <p:nvPr/>
          </p:nvSpPr>
          <p:spPr bwMode="auto">
            <a:xfrm>
              <a:off x="6811129" y="2785725"/>
              <a:ext cx="933458" cy="39690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900" b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로봇동역학</a:t>
              </a:r>
              <a:endParaRPr lang="ko-KR" altLang="en-US" sz="9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54" name="모서리가 둥근 직사각형 53"/>
            <p:cNvSpPr/>
            <p:nvPr/>
          </p:nvSpPr>
          <p:spPr bwMode="auto">
            <a:xfrm>
              <a:off x="6811129" y="3268364"/>
              <a:ext cx="933458" cy="39531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en-US" altLang="ko-KR" sz="90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CAE</a:t>
              </a:r>
              <a:endParaRPr lang="ko-KR" altLang="en-US" sz="9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55" name="모서리가 둥근 직사각형 54"/>
            <p:cNvSpPr/>
            <p:nvPr/>
          </p:nvSpPr>
          <p:spPr bwMode="auto">
            <a:xfrm>
              <a:off x="2480390" y="2725395"/>
              <a:ext cx="931871" cy="396907"/>
            </a:xfrm>
            <a:prstGeom prst="roundRect">
              <a:avLst/>
            </a:prstGeom>
            <a:pattFill prst="wdDnDiag">
              <a:fgClr>
                <a:schemeClr val="accent2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90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로봇</a:t>
              </a:r>
              <a:endParaRPr lang="en-US" altLang="ko-KR" sz="9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 defTabSz="685800" eaLnBrk="1" latinLnBrk="1" hangingPunct="1">
                <a:defRPr/>
              </a:pPr>
              <a:r>
                <a:rPr lang="ko-KR" altLang="en-US" sz="900" b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프로그래밍</a:t>
              </a:r>
              <a:endParaRPr lang="ko-KR" altLang="en-US" sz="9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56" name="모서리가 둥근 직사각형 55"/>
            <p:cNvSpPr/>
            <p:nvPr/>
          </p:nvSpPr>
          <p:spPr bwMode="auto">
            <a:xfrm>
              <a:off x="5726857" y="3276302"/>
              <a:ext cx="933458" cy="395320"/>
            </a:xfrm>
            <a:prstGeom prst="roundRect">
              <a:avLst/>
            </a:prstGeom>
            <a:pattFill prst="wdDnDiag">
              <a:fgClr>
                <a:schemeClr val="accent2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en-US" altLang="ko-KR" sz="90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CAD/CAM</a:t>
              </a:r>
              <a:endParaRPr lang="ko-KR" altLang="en-US" sz="9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57" name="모서리가 둥근 직사각형 56"/>
            <p:cNvSpPr/>
            <p:nvPr/>
          </p:nvSpPr>
          <p:spPr bwMode="auto">
            <a:xfrm>
              <a:off x="6812717" y="2272920"/>
              <a:ext cx="931870" cy="395320"/>
            </a:xfrm>
            <a:prstGeom prst="roundRect">
              <a:avLst/>
            </a:prstGeom>
            <a:pattFill prst="wdDnDiag">
              <a:fgClr>
                <a:schemeClr val="accent2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900" b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로봇센서소프트웨어</a:t>
              </a:r>
              <a:endParaRPr lang="ko-KR" altLang="en-US" sz="9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58" name="모서리가 둥근 직사각형 57"/>
            <p:cNvSpPr/>
            <p:nvPr/>
          </p:nvSpPr>
          <p:spPr bwMode="auto">
            <a:xfrm>
              <a:off x="7896989" y="2253869"/>
              <a:ext cx="931871" cy="395320"/>
            </a:xfrm>
            <a:prstGeom prst="roundRect">
              <a:avLst/>
            </a:prstGeom>
            <a:pattFill prst="wdDnDiag">
              <a:fgClr>
                <a:schemeClr val="accent2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90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진동 및 소음</a:t>
              </a:r>
            </a:p>
          </p:txBody>
        </p:sp>
        <p:sp>
          <p:nvSpPr>
            <p:cNvPr id="59" name="모서리가 둥근 직사각형 58"/>
            <p:cNvSpPr/>
            <p:nvPr/>
          </p:nvSpPr>
          <p:spPr bwMode="auto">
            <a:xfrm>
              <a:off x="3562248" y="5310228"/>
              <a:ext cx="931500" cy="395919"/>
            </a:xfrm>
            <a:prstGeom prst="roundRect">
              <a:avLst/>
            </a:prstGeom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900" b="1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파이썬</a:t>
              </a:r>
              <a:endParaRPr lang="en-US" altLang="ko-KR" sz="9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 defTabSz="685800" eaLnBrk="1" latinLnBrk="1" hangingPunct="1">
                <a:defRPr/>
              </a:pPr>
              <a:r>
                <a:rPr lang="ko-KR" altLang="en-US" sz="90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프로그래밍</a:t>
              </a:r>
              <a:endParaRPr lang="en-US" altLang="ko-KR" sz="9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60" name="모서리가 둥근 직사각형 59"/>
            <p:cNvSpPr/>
            <p:nvPr/>
          </p:nvSpPr>
          <p:spPr bwMode="auto">
            <a:xfrm>
              <a:off x="3569425" y="4836942"/>
              <a:ext cx="931871" cy="395319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34925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900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융합</a:t>
              </a:r>
              <a:endParaRPr lang="en-US" altLang="ko-KR" sz="9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  <a:p>
              <a:pPr algn="ctr" defTabSz="685800" eaLnBrk="1" latinLnBrk="1" hangingPunct="1">
                <a:defRPr/>
              </a:pPr>
              <a:r>
                <a:rPr lang="ko-KR" altLang="en-US" sz="900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프로그래밍</a:t>
              </a:r>
              <a:r>
                <a:rPr lang="en-US" altLang="ko-KR" sz="900" b="1" dirty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(C)</a:t>
              </a:r>
              <a:endParaRPr lang="ko-KR" altLang="en-US" sz="9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61" name="모서리가 둥근 직사각형 60"/>
            <p:cNvSpPr/>
            <p:nvPr/>
          </p:nvSpPr>
          <p:spPr>
            <a:xfrm>
              <a:off x="2435940" y="4819478"/>
              <a:ext cx="2133619" cy="454062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/>
            </a:p>
          </p:txBody>
        </p:sp>
        <p:sp>
          <p:nvSpPr>
            <p:cNvPr id="62" name="모서리가 둥근 직사각형 61"/>
            <p:cNvSpPr/>
            <p:nvPr/>
          </p:nvSpPr>
          <p:spPr bwMode="auto">
            <a:xfrm>
              <a:off x="3596413" y="5857788"/>
              <a:ext cx="931870" cy="396907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34925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900" b="1" dirty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자료구조 및 알고리즘</a:t>
              </a:r>
              <a:r>
                <a:rPr lang="en-US" altLang="ko-KR" sz="900" b="1" dirty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1</a:t>
              </a:r>
            </a:p>
            <a:p>
              <a:pPr algn="ctr" defTabSz="685800" eaLnBrk="1" latinLnBrk="1" hangingPunct="1">
                <a:defRPr/>
              </a:pPr>
              <a:r>
                <a:rPr lang="en-US" altLang="ko-KR" sz="900" b="1" dirty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(C)</a:t>
              </a:r>
              <a:endParaRPr lang="ko-KR" altLang="en-US" sz="9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63" name="모서리가 둥근 직사각형 62"/>
            <p:cNvSpPr/>
            <p:nvPr/>
          </p:nvSpPr>
          <p:spPr bwMode="auto">
            <a:xfrm>
              <a:off x="5699212" y="4848526"/>
              <a:ext cx="932356" cy="395919"/>
            </a:xfrm>
            <a:prstGeom prst="roundRect">
              <a:avLst/>
            </a:prstGeom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900" b="1" dirty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자료구조 </a:t>
              </a:r>
              <a:r>
                <a:rPr lang="ko-KR" altLang="en-US" sz="900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및 알고리즘</a:t>
              </a:r>
              <a:r>
                <a:rPr lang="en-US" altLang="ko-KR" sz="900" b="1" dirty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2</a:t>
              </a:r>
            </a:p>
            <a:p>
              <a:pPr algn="ctr" defTabSz="685800" eaLnBrk="1" latinLnBrk="1" hangingPunct="1">
                <a:defRPr/>
              </a:pPr>
              <a:r>
                <a:rPr lang="en-US" altLang="ko-KR" sz="900" b="1" dirty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(C)</a:t>
              </a:r>
              <a:endParaRPr lang="ko-KR" altLang="en-US" sz="9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64" name="모서리가 둥근 직사각형 63"/>
            <p:cNvSpPr/>
            <p:nvPr/>
          </p:nvSpPr>
          <p:spPr>
            <a:xfrm>
              <a:off x="4566384" y="4809952"/>
              <a:ext cx="2133619" cy="454062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/>
            </a:p>
          </p:txBody>
        </p:sp>
        <p:sp>
          <p:nvSpPr>
            <p:cNvPr id="65" name="모서리가 둥근 직사각형 64"/>
            <p:cNvSpPr/>
            <p:nvPr/>
          </p:nvSpPr>
          <p:spPr>
            <a:xfrm>
              <a:off x="2428003" y="5816509"/>
              <a:ext cx="2135206" cy="452475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569559" y="1818858"/>
              <a:ext cx="2160607" cy="415959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spAutoFit/>
            </a:bodyPr>
            <a:lstStyle/>
            <a:p>
              <a:pPr marL="342900" indent="-342900" algn="ctr" eaLnBrk="1" latinLnBrk="1" hangingPunct="1">
                <a:lnSpc>
                  <a:spcPct val="200000"/>
                </a:lnSpc>
                <a:defRPr/>
              </a:pPr>
              <a:r>
                <a:rPr lang="en-US" altLang="ko-KR" sz="105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  <a:r>
                <a:rPr lang="ko-KR" altLang="en-US" sz="1050">
                  <a:latin typeface="HY견고딕" panose="02030600000101010101" pitchFamily="18" charset="-127"/>
                  <a:ea typeface="HY견고딕" panose="02030600000101010101" pitchFamily="18" charset="-127"/>
                </a:rPr>
                <a:t>학기                 </a:t>
              </a:r>
              <a:r>
                <a:rPr lang="en-US" altLang="ko-KR" sz="105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  <a:r>
                <a:rPr lang="ko-KR" altLang="en-US" sz="105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학기</a:t>
              </a:r>
            </a:p>
          </p:txBody>
        </p:sp>
        <p:sp>
          <p:nvSpPr>
            <p:cNvPr id="67" name="모서리가 둥근 직사각형 66"/>
            <p:cNvSpPr/>
            <p:nvPr/>
          </p:nvSpPr>
          <p:spPr bwMode="auto">
            <a:xfrm>
              <a:off x="3569367" y="3744588"/>
              <a:ext cx="932356" cy="395919"/>
            </a:xfrm>
            <a:prstGeom prst="roundRect">
              <a:avLst/>
            </a:prstGeom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750" b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컴퓨터기초수학</a:t>
              </a:r>
              <a:endParaRPr lang="ko-KR" altLang="en-US" sz="75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68" name="모서리가 둥근 직사각형 67"/>
            <p:cNvSpPr/>
            <p:nvPr/>
          </p:nvSpPr>
          <p:spPr bwMode="auto">
            <a:xfrm>
              <a:off x="5699212" y="5308627"/>
              <a:ext cx="932356" cy="395919"/>
            </a:xfrm>
            <a:prstGeom prst="roundRect">
              <a:avLst/>
            </a:prstGeom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750" b="1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머신러닝</a:t>
              </a:r>
              <a:r>
                <a:rPr lang="ko-KR" altLang="en-US" sz="75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 및 </a:t>
              </a:r>
              <a:r>
                <a:rPr lang="ko-KR" altLang="en-US" sz="750" b="1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딥러닝</a:t>
              </a:r>
              <a:endParaRPr lang="ko-KR" altLang="en-US" sz="75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69" name="모서리가 둥근 직사각형 68"/>
            <p:cNvSpPr/>
            <p:nvPr/>
          </p:nvSpPr>
          <p:spPr bwMode="auto">
            <a:xfrm>
              <a:off x="7903315" y="4875908"/>
              <a:ext cx="932356" cy="395919"/>
            </a:xfrm>
            <a:prstGeom prst="roundRect">
              <a:avLst/>
            </a:prstGeom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750" b="1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융합소프트웨어특론</a:t>
              </a:r>
              <a:endParaRPr lang="ko-KR" altLang="en-US" sz="75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70" name="모서리가 둥근 직사각형 69"/>
            <p:cNvSpPr/>
            <p:nvPr/>
          </p:nvSpPr>
          <p:spPr bwMode="auto">
            <a:xfrm>
              <a:off x="2496495" y="3740170"/>
              <a:ext cx="932356" cy="395919"/>
            </a:xfrm>
            <a:prstGeom prst="roundRect">
              <a:avLst/>
            </a:prstGeom>
            <a:ln w="3492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 defTabSz="685800" eaLnBrk="1" latinLnBrk="1" hangingPunct="1">
                <a:defRPr/>
              </a:pPr>
              <a:r>
                <a:rPr lang="ko-KR" altLang="en-US" sz="750" b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컴퓨터기초수학</a:t>
              </a:r>
              <a:endParaRPr lang="ko-KR" altLang="en-US" sz="75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71" name="모서리가 둥근 직사각형 70"/>
            <p:cNvSpPr/>
            <p:nvPr/>
          </p:nvSpPr>
          <p:spPr>
            <a:xfrm>
              <a:off x="2391489" y="3712901"/>
              <a:ext cx="2133619" cy="454062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295970" y="3685910"/>
              <a:ext cx="8712279" cy="2641816"/>
            </a:xfrm>
            <a:prstGeom prst="rect">
              <a:avLst/>
            </a:prstGeom>
            <a:noFill/>
            <a:ln w="38100">
              <a:solidFill>
                <a:srgbClr val="DC0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720345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pic>
        <p:nvPicPr>
          <p:cNvPr id="7" name="그림 6" descr="텍스트, 벡터그래픽이(가) 표시된 사진&#10;&#10;자동 생성된 설명">
            <a:extLst>
              <a:ext uri="{FF2B5EF4-FFF2-40B4-BE49-F238E27FC236}">
                <a16:creationId xmlns:a16="http://schemas.microsoft.com/office/drawing/2014/main" id="{B7145650-E5D0-4F81-A522-5FD15160A2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3838"/>
            <a:ext cx="3640238" cy="36402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F96AD9-988F-4680-8D6B-10DAF8F8023B}"/>
              </a:ext>
            </a:extLst>
          </p:cNvPr>
          <p:cNvSpPr txBox="1"/>
          <p:nvPr/>
        </p:nvSpPr>
        <p:spPr>
          <a:xfrm>
            <a:off x="2355449" y="1491781"/>
            <a:ext cx="94290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000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PART</a:t>
            </a:r>
            <a:r>
              <a:rPr lang="ko-KR" altLang="en-US" sz="4000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</a:t>
            </a:r>
            <a:r>
              <a:rPr lang="en-US" altLang="ko-KR" sz="4000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2.</a:t>
            </a:r>
            <a:r>
              <a:rPr lang="ko-KR" altLang="en-US" sz="4000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</a:t>
            </a:r>
            <a:endParaRPr lang="en-US" altLang="ko-KR" sz="4000" b="1" dirty="0">
              <a:latin typeface="+mj-lt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endParaRPr lang="en-US" altLang="ko-KR" sz="4000" b="1" dirty="0">
              <a:latin typeface="+mj-lt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algn="r"/>
            <a:r>
              <a:rPr lang="ko-KR" altLang="en-US" sz="40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학생회</a:t>
            </a:r>
            <a:r>
              <a:rPr lang="en-US" altLang="ko-KR" sz="40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 </a:t>
            </a:r>
            <a:r>
              <a:rPr lang="ko-KR" altLang="en-US" sz="40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소모임 및 학생 관련 내용 안내</a:t>
            </a:r>
            <a:endParaRPr lang="en-US" altLang="ko-KR" sz="4000" b="1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22572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D0464E24-56EB-4F24-9D45-2B37E7D75DF7}"/>
              </a:ext>
            </a:extLst>
          </p:cNvPr>
          <p:cNvSpPr/>
          <p:nvPr/>
        </p:nvSpPr>
        <p:spPr>
          <a:xfrm>
            <a:off x="428201" y="262470"/>
            <a:ext cx="2801382" cy="710296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3B96A-8CA4-4EDC-BD63-A7486493A835}"/>
              </a:ext>
            </a:extLst>
          </p:cNvPr>
          <p:cNvSpPr txBox="1"/>
          <p:nvPr/>
        </p:nvSpPr>
        <p:spPr>
          <a:xfrm>
            <a:off x="428201" y="356007"/>
            <a:ext cx="642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1. </a:t>
            </a:r>
            <a:r>
              <a:rPr lang="ko-KR" altLang="en-US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소모임 소개</a:t>
            </a:r>
            <a:endParaRPr lang="ko-KR" altLang="en-US" b="1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5B1C6D-C977-437A-9D71-3FCFA1020F95}"/>
              </a:ext>
            </a:extLst>
          </p:cNvPr>
          <p:cNvSpPr txBox="1"/>
          <p:nvPr/>
        </p:nvSpPr>
        <p:spPr>
          <a:xfrm>
            <a:off x="577879" y="1066303"/>
            <a:ext cx="6120713" cy="4532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endParaRPr lang="en-US" altLang="ko-KR" sz="28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  <a:cs typeface="Microsoft GothicNeo Light" panose="020B0300000101010101" pitchFamily="50" charset="-127"/>
              </a:rPr>
              <a:t>1. KART</a:t>
            </a:r>
          </a:p>
          <a:p>
            <a:endParaRPr lang="en-US" altLang="ko-KR" sz="105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r>
              <a:rPr lang="ko-KR" altLang="en-US" sz="20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회   장 </a:t>
            </a:r>
            <a:r>
              <a:rPr lang="en-US" altLang="ko-KR" sz="20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: </a:t>
            </a:r>
            <a:r>
              <a:rPr lang="ko-KR" altLang="en-US" sz="20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장민우  </a:t>
            </a:r>
            <a:r>
              <a:rPr lang="en-US" altLang="ko-KR" sz="20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010-4082-6030</a:t>
            </a:r>
          </a:p>
          <a:p>
            <a:endParaRPr lang="en-US" altLang="ko-KR" sz="3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r>
              <a:rPr lang="ko-KR" altLang="en-US" sz="20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부회장 </a:t>
            </a:r>
            <a:r>
              <a:rPr lang="en-US" altLang="ko-KR" sz="20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: </a:t>
            </a:r>
            <a:r>
              <a:rPr lang="ko-KR" altLang="en-US" sz="2000" dirty="0" err="1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성해민</a:t>
            </a:r>
            <a:r>
              <a:rPr lang="ko-KR" altLang="en-US" sz="20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 </a:t>
            </a:r>
            <a:r>
              <a:rPr lang="en-US" altLang="ko-KR" sz="20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010-8722-9280</a:t>
            </a:r>
          </a:p>
          <a:p>
            <a:endParaRPr lang="en-US" altLang="ko-KR" sz="28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  <a:cs typeface="Microsoft GothicNeo Light" panose="020B0300000101010101" pitchFamily="50" charset="-127"/>
              </a:rPr>
              <a:t>2. MAC</a:t>
            </a:r>
          </a:p>
          <a:p>
            <a:endParaRPr lang="en-US" altLang="ko-KR" sz="11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r>
              <a:rPr lang="ko-KR" altLang="en-US" sz="20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회   장 </a:t>
            </a:r>
            <a:r>
              <a:rPr lang="en-US" altLang="ko-KR" sz="20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: </a:t>
            </a:r>
            <a:r>
              <a:rPr lang="ko-KR" altLang="en-US" sz="20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서인혁</a:t>
            </a:r>
            <a:r>
              <a:rPr lang="en-US" altLang="ko-KR" sz="20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010-4059-2867</a:t>
            </a:r>
          </a:p>
          <a:p>
            <a:endParaRPr lang="en-US" altLang="ko-KR" sz="28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  <a:cs typeface="Microsoft GothicNeo Light" panose="020B0300000101010101" pitchFamily="50" charset="-127"/>
              </a:rPr>
              <a:t>3. Brain</a:t>
            </a:r>
          </a:p>
          <a:p>
            <a:endParaRPr lang="en-US" altLang="ko-KR" sz="11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r>
              <a:rPr lang="ko-KR" altLang="en-US" sz="20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회   장 </a:t>
            </a:r>
            <a:r>
              <a:rPr lang="en-US" altLang="ko-KR" sz="20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: </a:t>
            </a:r>
            <a:r>
              <a:rPr lang="ko-KR" altLang="en-US" sz="20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김수석</a:t>
            </a:r>
            <a:r>
              <a:rPr lang="en-US" altLang="ko-KR" sz="20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010-2393-9308</a:t>
            </a:r>
          </a:p>
        </p:txBody>
      </p:sp>
    </p:spTree>
    <p:extLst>
      <p:ext uri="{BB962C8B-B14F-4D97-AF65-F5344CB8AC3E}">
        <p14:creationId xmlns:p14="http://schemas.microsoft.com/office/powerpoint/2010/main" val="2647220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D0464E24-56EB-4F24-9D45-2B37E7D75DF7}"/>
              </a:ext>
            </a:extLst>
          </p:cNvPr>
          <p:cNvSpPr/>
          <p:nvPr/>
        </p:nvSpPr>
        <p:spPr>
          <a:xfrm>
            <a:off x="428201" y="262470"/>
            <a:ext cx="4201672" cy="710296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3B96A-8CA4-4EDC-BD63-A7486493A835}"/>
              </a:ext>
            </a:extLst>
          </p:cNvPr>
          <p:cNvSpPr txBox="1"/>
          <p:nvPr/>
        </p:nvSpPr>
        <p:spPr>
          <a:xfrm>
            <a:off x="428201" y="356007"/>
            <a:ext cx="642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2. </a:t>
            </a:r>
            <a:r>
              <a:rPr lang="ko-KR" altLang="en-US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제 </a:t>
            </a:r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 소개</a:t>
            </a:r>
            <a:endParaRPr lang="ko-KR" altLang="en-US" b="1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1E4DB566-B22C-4A86-BBBA-C6BC140E9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2514" y="524081"/>
            <a:ext cx="6033822" cy="60338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3921203-3824-4CDA-9D7B-0FFC5D0CEEA1}"/>
              </a:ext>
            </a:extLst>
          </p:cNvPr>
          <p:cNvSpPr txBox="1"/>
          <p:nvPr/>
        </p:nvSpPr>
        <p:spPr>
          <a:xfrm>
            <a:off x="304633" y="1218214"/>
            <a:ext cx="642007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학생회장 </a:t>
            </a:r>
            <a:r>
              <a:rPr lang="en-US" altLang="ko-KR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: </a:t>
            </a:r>
            <a:r>
              <a:rPr lang="ko-KR" altLang="en-US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김유정 </a:t>
            </a:r>
            <a:r>
              <a:rPr lang="en-US" altLang="ko-KR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(010-9916-3930)</a:t>
            </a:r>
          </a:p>
          <a:p>
            <a:endParaRPr lang="en-US" altLang="ko-KR" sz="400" dirty="0">
              <a:latin typeface="HY강M" panose="02030600000101010101" pitchFamily="18" charset="-127"/>
              <a:ea typeface="HY강M" panose="02030600000101010101" pitchFamily="18" charset="-127"/>
              <a:cs typeface="Microsoft GothicNeo Light" panose="020B0300000101010101" pitchFamily="50" charset="-127"/>
            </a:endParaRPr>
          </a:p>
          <a:p>
            <a:r>
              <a:rPr lang="ko-KR" altLang="en-US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부학생회장 </a:t>
            </a:r>
            <a:r>
              <a:rPr lang="en-US" altLang="ko-KR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: </a:t>
            </a:r>
            <a:r>
              <a:rPr lang="ko-KR" altLang="en-US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변창흠 </a:t>
            </a:r>
            <a:r>
              <a:rPr lang="en-US" altLang="ko-KR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(010-7703-2636)</a:t>
            </a:r>
          </a:p>
          <a:p>
            <a:pPr marL="457200" indent="-457200">
              <a:buFontTx/>
              <a:buChar char="-"/>
            </a:pPr>
            <a:endParaRPr lang="en-US" altLang="ko-KR" sz="28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r>
              <a:rPr lang="ko-KR" altLang="en-US" sz="2400" b="1" dirty="0">
                <a:latin typeface="HY바다L" panose="02030600000101010101" pitchFamily="18" charset="-127"/>
                <a:ea typeface="HY바다L" panose="02030600000101010101" pitchFamily="18" charset="-127"/>
                <a:cs typeface="Microsoft GothicNeo Light" panose="020B0300000101010101" pitchFamily="50" charset="-127"/>
              </a:rPr>
              <a:t>학생회 구성</a:t>
            </a:r>
            <a:endParaRPr lang="en-US" altLang="ko-KR" sz="2400" b="1" dirty="0">
              <a:latin typeface="HY바다L" panose="02030600000101010101" pitchFamily="18" charset="-127"/>
              <a:ea typeface="HY바다L" panose="02030600000101010101" pitchFamily="18" charset="-127"/>
              <a:cs typeface="Microsoft GothicNeo Light" panose="020B0300000101010101" pitchFamily="50" charset="-127"/>
            </a:endParaRPr>
          </a:p>
          <a:p>
            <a:endParaRPr lang="en-US" altLang="ko-KR" sz="400" b="1" dirty="0">
              <a:latin typeface="HY바다L" panose="02030600000101010101" pitchFamily="18" charset="-127"/>
              <a:ea typeface="HY바다L" panose="02030600000101010101" pitchFamily="18" charset="-127"/>
              <a:cs typeface="Microsoft GothicNeo Light" panose="020B0300000101010101" pitchFamily="50" charset="-127"/>
            </a:endParaRPr>
          </a:p>
          <a:p>
            <a:r>
              <a:rPr lang="en-US" altLang="ko-KR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[</a:t>
            </a:r>
            <a:r>
              <a:rPr lang="ko-KR" altLang="en-US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기획부</a:t>
            </a:r>
            <a:r>
              <a:rPr lang="en-US" altLang="ko-KR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]</a:t>
            </a:r>
          </a:p>
          <a:p>
            <a:r>
              <a:rPr lang="en-US" altLang="ko-KR" sz="2400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: </a:t>
            </a:r>
            <a:r>
              <a:rPr lang="ko-KR" altLang="en-US" dirty="0"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학과 행사 기획 및 운영</a:t>
            </a:r>
            <a:endParaRPr lang="en-US" altLang="ko-KR" dirty="0"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endParaRPr lang="en-US" altLang="ko-KR" dirty="0"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r>
              <a:rPr lang="en-US" altLang="ko-KR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[</a:t>
            </a:r>
            <a:r>
              <a:rPr lang="ko-KR" altLang="en-US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총무부</a:t>
            </a:r>
            <a:r>
              <a:rPr lang="en-US" altLang="ko-KR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]</a:t>
            </a:r>
          </a:p>
          <a:p>
            <a:r>
              <a:rPr lang="en-US" altLang="ko-KR" sz="2400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: </a:t>
            </a:r>
            <a:r>
              <a:rPr lang="ko-KR" altLang="en-US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학과 운영비 및 학생회비 관리</a:t>
            </a:r>
            <a:endParaRPr lang="en-US" altLang="ko-KR" dirty="0">
              <a:latin typeface="+mj-lt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endParaRPr lang="en-US" altLang="ko-KR" dirty="0">
              <a:latin typeface="+mj-lt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r>
              <a:rPr lang="en-US" altLang="ko-KR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[</a:t>
            </a:r>
            <a:r>
              <a:rPr lang="ko-KR" altLang="en-US" sz="2400" dirty="0" err="1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홍보부</a:t>
            </a:r>
            <a:r>
              <a:rPr lang="en-US" altLang="ko-KR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]</a:t>
            </a:r>
          </a:p>
          <a:p>
            <a:r>
              <a:rPr lang="en-US" altLang="ko-KR" sz="2400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: </a:t>
            </a:r>
            <a:r>
              <a:rPr lang="ko-KR" altLang="en-US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학과 행사 홍보 및 </a:t>
            </a:r>
            <a:r>
              <a:rPr lang="ko-KR" altLang="en-US" dirty="0" err="1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인스타그램</a:t>
            </a:r>
            <a:r>
              <a:rPr lang="ko-KR" altLang="en-US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관리</a:t>
            </a:r>
          </a:p>
        </p:txBody>
      </p:sp>
    </p:spTree>
    <p:extLst>
      <p:ext uri="{BB962C8B-B14F-4D97-AF65-F5344CB8AC3E}">
        <p14:creationId xmlns:p14="http://schemas.microsoft.com/office/powerpoint/2010/main" val="34401140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D0464E24-56EB-4F24-9D45-2B37E7D75DF7}"/>
              </a:ext>
            </a:extLst>
          </p:cNvPr>
          <p:cNvSpPr/>
          <p:nvPr/>
        </p:nvSpPr>
        <p:spPr>
          <a:xfrm>
            <a:off x="428200" y="262470"/>
            <a:ext cx="5445952" cy="710296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3B96A-8CA4-4EDC-BD63-A7486493A835}"/>
              </a:ext>
            </a:extLst>
          </p:cNvPr>
          <p:cNvSpPr txBox="1"/>
          <p:nvPr/>
        </p:nvSpPr>
        <p:spPr>
          <a:xfrm>
            <a:off x="428201" y="356007"/>
            <a:ext cx="642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3. </a:t>
            </a:r>
            <a:r>
              <a:rPr lang="ko-KR" altLang="en-US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과대표 및 학생회 지원 안내</a:t>
            </a:r>
            <a:endParaRPr lang="ko-KR" altLang="en-US" b="1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921203-3824-4CDA-9D7B-0FFC5D0CEEA1}"/>
              </a:ext>
            </a:extLst>
          </p:cNvPr>
          <p:cNvSpPr txBox="1"/>
          <p:nvPr/>
        </p:nvSpPr>
        <p:spPr>
          <a:xfrm>
            <a:off x="428201" y="1540215"/>
            <a:ext cx="892998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[</a:t>
            </a:r>
            <a:r>
              <a:rPr lang="ko-KR" altLang="en-US" sz="32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과 대 표</a:t>
            </a:r>
            <a:r>
              <a:rPr lang="en-US" altLang="ko-KR" sz="32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]</a:t>
            </a:r>
          </a:p>
          <a:p>
            <a:endParaRPr lang="en-US" altLang="ko-KR" sz="7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r>
              <a:rPr lang="en-US" altLang="ko-KR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- </a:t>
            </a:r>
            <a:r>
              <a:rPr lang="ko-KR" altLang="en-US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역 할 </a:t>
            </a:r>
            <a:r>
              <a:rPr lang="en-US" altLang="ko-KR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: </a:t>
            </a:r>
            <a:r>
              <a:rPr lang="ko-KR" altLang="en-US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학년 공지 전달 및 학과 운영 참여</a:t>
            </a:r>
            <a:endParaRPr lang="en-US" altLang="ko-KR" sz="2400" dirty="0">
              <a:latin typeface="HY강M" panose="02030600000101010101" pitchFamily="18" charset="-127"/>
              <a:ea typeface="HY강M" panose="02030600000101010101" pitchFamily="18" charset="-127"/>
              <a:cs typeface="Microsoft GothicNeo Light" panose="020B0300000101010101" pitchFamily="50" charset="-127"/>
            </a:endParaRPr>
          </a:p>
          <a:p>
            <a:endParaRPr lang="en-US" altLang="ko-KR" sz="500" dirty="0">
              <a:latin typeface="HY강M" panose="02030600000101010101" pitchFamily="18" charset="-127"/>
              <a:ea typeface="HY강M" panose="02030600000101010101" pitchFamily="18" charset="-127"/>
              <a:cs typeface="Microsoft GothicNeo Light" panose="020B0300000101010101" pitchFamily="50" charset="-127"/>
            </a:endParaRPr>
          </a:p>
          <a:p>
            <a:r>
              <a:rPr lang="en-US" altLang="ko-KR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- </a:t>
            </a:r>
            <a:r>
              <a:rPr lang="ko-KR" altLang="en-US" sz="2400" dirty="0" err="1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혜</a:t>
            </a:r>
            <a:r>
              <a:rPr lang="ko-KR" altLang="en-US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 </a:t>
            </a:r>
            <a:r>
              <a:rPr lang="ko-KR" altLang="en-US" sz="2400" dirty="0" err="1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택</a:t>
            </a:r>
            <a:r>
              <a:rPr lang="ko-KR" altLang="en-US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 </a:t>
            </a:r>
            <a:r>
              <a:rPr lang="en-US" altLang="ko-KR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: </a:t>
            </a:r>
            <a:r>
              <a:rPr lang="ko-KR" altLang="en-US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동국리더장학 수혜</a:t>
            </a:r>
            <a:r>
              <a:rPr lang="en-US" altLang="ko-KR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(</a:t>
            </a:r>
            <a:r>
              <a:rPr lang="ko-KR" altLang="en-US" sz="2400" dirty="0" err="1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유드림스</a:t>
            </a:r>
            <a:r>
              <a:rPr lang="ko-KR" altLang="en-US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 등록</a:t>
            </a:r>
            <a:r>
              <a:rPr lang="en-US" altLang="ko-KR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)</a:t>
            </a:r>
          </a:p>
          <a:p>
            <a:pPr marL="285750" indent="-285750">
              <a:buFontTx/>
              <a:buChar char="-"/>
            </a:pPr>
            <a:endParaRPr lang="en-US" altLang="ko-KR" sz="28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285750" indent="-285750">
              <a:buFontTx/>
              <a:buChar char="-"/>
            </a:pPr>
            <a:endParaRPr lang="en-US" altLang="ko-KR" sz="28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r>
              <a:rPr lang="en-US" altLang="ko-KR" sz="32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[2021</a:t>
            </a:r>
            <a:r>
              <a:rPr lang="ko-KR" altLang="en-US" sz="32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년도 학생회 및 </a:t>
            </a:r>
            <a:r>
              <a:rPr lang="en-US" altLang="ko-KR" sz="32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1</a:t>
            </a:r>
            <a:r>
              <a:rPr lang="ko-KR" altLang="en-US" sz="32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학년 과대표 지원 일정</a:t>
            </a:r>
            <a:r>
              <a:rPr lang="en-US" altLang="ko-KR" sz="32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]</a:t>
            </a:r>
            <a:endParaRPr lang="en-US" altLang="ko-KR" sz="2800" dirty="0">
              <a:latin typeface="HY궁서" panose="02030600000101010101" pitchFamily="18" charset="-127"/>
              <a:ea typeface="HY궁서" panose="02030600000101010101" pitchFamily="18" charset="-127"/>
              <a:cs typeface="Microsoft GothicNeo Light" panose="020B0300000101010101" pitchFamily="50" charset="-127"/>
            </a:endParaRPr>
          </a:p>
          <a:p>
            <a:endParaRPr lang="en-US" altLang="ko-KR" sz="105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r>
              <a:rPr lang="en-US" altLang="ko-KR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- </a:t>
            </a:r>
            <a:r>
              <a:rPr lang="ko-KR" altLang="en-US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일 정 </a:t>
            </a:r>
            <a:r>
              <a:rPr lang="en-US" altLang="ko-KR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: 2021.03.02(</a:t>
            </a:r>
            <a:r>
              <a:rPr lang="ko-KR" altLang="en-US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화</a:t>
            </a:r>
            <a:r>
              <a:rPr lang="en-US" altLang="ko-KR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) ~ 2021.03.07(</a:t>
            </a:r>
            <a:r>
              <a:rPr lang="ko-KR" altLang="en-US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일</a:t>
            </a:r>
            <a:r>
              <a:rPr lang="en-US" altLang="ko-KR" sz="2400" dirty="0">
                <a:latin typeface="HY강M" panose="02030600000101010101" pitchFamily="18" charset="-127"/>
                <a:ea typeface="HY강M" panose="02030600000101010101" pitchFamily="18" charset="-127"/>
                <a:cs typeface="Microsoft GothicNeo Light" panose="020B0300000101010101" pitchFamily="50" charset="-127"/>
              </a:rPr>
              <a:t>)</a:t>
            </a:r>
          </a:p>
          <a:p>
            <a:endParaRPr lang="en-US" altLang="ko-KR" sz="2400" dirty="0">
              <a:latin typeface="HY강M" panose="02030600000101010101" pitchFamily="18" charset="-127"/>
              <a:ea typeface="HY강M" panose="02030600000101010101" pitchFamily="18" charset="-127"/>
              <a:cs typeface="Microsoft GothicNeo Light" panose="020B0300000101010101" pitchFamily="50" charset="-127"/>
            </a:endParaRPr>
          </a:p>
          <a:p>
            <a:endParaRPr lang="en-US" altLang="ko-KR" sz="2400" dirty="0">
              <a:latin typeface="HY강M" panose="02030600000101010101" pitchFamily="18" charset="-127"/>
              <a:ea typeface="HY강M" panose="02030600000101010101" pitchFamily="18" charset="-127"/>
              <a:cs typeface="Microsoft GothicNeo Light" panose="020B0300000101010101" pitchFamily="50" charset="-127"/>
            </a:endParaRPr>
          </a:p>
          <a:p>
            <a:endParaRPr lang="en-US" altLang="ko-KR" sz="2400" dirty="0">
              <a:latin typeface="HY강M" panose="02030600000101010101" pitchFamily="18" charset="-127"/>
              <a:ea typeface="HY강M" panose="02030600000101010101" pitchFamily="18" charset="-127"/>
              <a:cs typeface="Microsoft GothicNeo Light" panose="020B0300000101010101" pitchFamily="50" charset="-127"/>
            </a:endParaRP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509222" y="4940641"/>
            <a:ext cx="49887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latinLnBrk="1" hangingPunct="1"/>
            <a:r>
              <a:rPr lang="en-US" altLang="ko-KR" sz="1200" dirty="0"/>
              <a:t>※ </a:t>
            </a:r>
            <a:r>
              <a:rPr lang="ko-KR" altLang="en-US" sz="1200" dirty="0"/>
              <a:t>차후 </a:t>
            </a:r>
            <a:r>
              <a:rPr lang="ko-KR" altLang="en-US" sz="1200" dirty="0" err="1"/>
              <a:t>네이버</a:t>
            </a:r>
            <a:r>
              <a:rPr lang="ko-KR" altLang="en-US" sz="1200" dirty="0"/>
              <a:t> 폼을 통해 모집 예정</a:t>
            </a:r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2368839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D0464E24-56EB-4F24-9D45-2B37E7D75DF7}"/>
              </a:ext>
            </a:extLst>
          </p:cNvPr>
          <p:cNvSpPr/>
          <p:nvPr/>
        </p:nvSpPr>
        <p:spPr>
          <a:xfrm>
            <a:off x="428200" y="262470"/>
            <a:ext cx="3362509" cy="710296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3B96A-8CA4-4EDC-BD63-A7486493A835}"/>
              </a:ext>
            </a:extLst>
          </p:cNvPr>
          <p:cNvSpPr txBox="1"/>
          <p:nvPr/>
        </p:nvSpPr>
        <p:spPr>
          <a:xfrm>
            <a:off x="428201" y="356007"/>
            <a:ext cx="642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4. </a:t>
            </a:r>
            <a:r>
              <a:rPr lang="ko-KR" altLang="en-US" sz="2800" b="1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학생회비 안내</a:t>
            </a:r>
            <a:endParaRPr lang="ko-KR" altLang="en-US" b="1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BF16EC-B8E7-4392-A558-41D620E48A36}"/>
              </a:ext>
            </a:extLst>
          </p:cNvPr>
          <p:cNvSpPr txBox="1"/>
          <p:nvPr/>
        </p:nvSpPr>
        <p:spPr>
          <a:xfrm>
            <a:off x="560172" y="1066303"/>
            <a:ext cx="9201666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endParaRPr lang="en-US" altLang="ko-KR" sz="2400" dirty="0">
              <a:latin typeface="HY강B" panose="02030600000101010101" pitchFamily="18" charset="-127"/>
              <a:ea typeface="HY강B" panose="02030600000101010101" pitchFamily="18" charset="-127"/>
              <a:cs typeface="Microsoft GothicNeo Light" panose="020B0300000101010101" pitchFamily="50" charset="-127"/>
            </a:endParaRPr>
          </a:p>
          <a:p>
            <a:r>
              <a:rPr lang="en-US" altLang="ko-KR" sz="2400" dirty="0">
                <a:latin typeface="HY강B" panose="02030600000101010101" pitchFamily="18" charset="-127"/>
                <a:ea typeface="HY강B" panose="02030600000101010101" pitchFamily="18" charset="-127"/>
                <a:cs typeface="Microsoft GothicNeo Light" panose="020B0300000101010101" pitchFamily="50" charset="-127"/>
              </a:rPr>
              <a:t>1. </a:t>
            </a:r>
            <a:r>
              <a:rPr lang="ko-KR" altLang="en-US" sz="2400" dirty="0">
                <a:latin typeface="HY강B" panose="02030600000101010101" pitchFamily="18" charset="-127"/>
                <a:ea typeface="HY강B" panose="02030600000101010101" pitchFamily="18" charset="-127"/>
                <a:cs typeface="Microsoft GothicNeo Light" panose="020B0300000101010101" pitchFamily="50" charset="-127"/>
              </a:rPr>
              <a:t>혜택</a:t>
            </a:r>
            <a:endParaRPr lang="en-US" altLang="ko-KR" sz="2400" dirty="0">
              <a:latin typeface="HY강B" panose="02030600000101010101" pitchFamily="18" charset="-127"/>
              <a:ea typeface="HY강B" panose="02030600000101010101" pitchFamily="18" charset="-127"/>
              <a:cs typeface="Microsoft GothicNeo Light" panose="020B0300000101010101" pitchFamily="50" charset="-127"/>
            </a:endParaRPr>
          </a:p>
          <a:p>
            <a:endParaRPr lang="en-US" altLang="ko-KR" sz="500" dirty="0">
              <a:latin typeface="HY강B" panose="02030600000101010101" pitchFamily="18" charset="-127"/>
              <a:ea typeface="HY강B" panose="02030600000101010101" pitchFamily="18" charset="-127"/>
              <a:cs typeface="Microsoft GothicNeo Light" panose="020B0300000101010101" pitchFamily="50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2000" b="1" dirty="0">
                <a:solidFill>
                  <a:srgbClr val="FF000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사물함 사용</a:t>
            </a:r>
            <a:endParaRPr lang="en-US" altLang="ko-KR" sz="2000" b="1" dirty="0">
              <a:solidFill>
                <a:srgbClr val="FF0000"/>
              </a:solidFill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2000" b="1" dirty="0" err="1">
                <a:solidFill>
                  <a:srgbClr val="FF000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과잠</a:t>
            </a:r>
            <a:r>
              <a:rPr lang="ko-KR" altLang="en-US" sz="2000" b="1" dirty="0">
                <a:solidFill>
                  <a:srgbClr val="FF000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및 계산기 </a:t>
            </a:r>
            <a:r>
              <a:rPr lang="ko-KR" altLang="en-US" sz="2000" b="1" dirty="0" err="1">
                <a:solidFill>
                  <a:srgbClr val="FF000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공구시</a:t>
            </a:r>
            <a:r>
              <a:rPr lang="ko-KR" altLang="en-US" sz="2000" b="1" dirty="0">
                <a:solidFill>
                  <a:srgbClr val="FF000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지원금</a:t>
            </a:r>
            <a:endParaRPr lang="en-US" altLang="ko-KR" sz="2000" b="1" dirty="0">
              <a:solidFill>
                <a:srgbClr val="FF0000"/>
              </a:solidFill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2000" b="1" dirty="0">
                <a:solidFill>
                  <a:srgbClr val="FF000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간식행사 및 각종 행사 참여 가능</a:t>
            </a:r>
            <a:endParaRPr lang="en-US" altLang="ko-KR" sz="2000" b="1" dirty="0">
              <a:solidFill>
                <a:srgbClr val="FF0000"/>
              </a:solidFill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285750" indent="-285750">
              <a:buFontTx/>
              <a:buChar char="-"/>
            </a:pPr>
            <a:endParaRPr lang="en-US" altLang="ko-KR" sz="24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r>
              <a:rPr lang="en-US" altLang="ko-KR" sz="2400" dirty="0">
                <a:latin typeface="HY강B" panose="02030600000101010101" pitchFamily="18" charset="-127"/>
                <a:ea typeface="HY강B" panose="02030600000101010101" pitchFamily="18" charset="-127"/>
                <a:cs typeface="Microsoft GothicNeo Light" panose="020B0300000101010101" pitchFamily="50" charset="-127"/>
              </a:rPr>
              <a:t>2. </a:t>
            </a:r>
            <a:r>
              <a:rPr lang="ko-KR" altLang="en-US" sz="2400" dirty="0">
                <a:latin typeface="HY강B" panose="02030600000101010101" pitchFamily="18" charset="-127"/>
                <a:ea typeface="HY강B" panose="02030600000101010101" pitchFamily="18" charset="-127"/>
                <a:cs typeface="Microsoft GothicNeo Light" panose="020B0300000101010101" pitchFamily="50" charset="-127"/>
              </a:rPr>
              <a:t>가격</a:t>
            </a:r>
            <a:endParaRPr lang="en-US" altLang="ko-KR" sz="2400" dirty="0">
              <a:latin typeface="HY강B" panose="02030600000101010101" pitchFamily="18" charset="-127"/>
              <a:ea typeface="HY강B" panose="02030600000101010101" pitchFamily="18" charset="-127"/>
              <a:cs typeface="Microsoft GothicNeo Light" panose="020B0300000101010101" pitchFamily="50" charset="-127"/>
            </a:endParaRPr>
          </a:p>
          <a:p>
            <a:endParaRPr lang="en-US" altLang="ko-KR" sz="5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285750" indent="-285750">
              <a:buFontTx/>
              <a:buChar char="-"/>
            </a:pPr>
            <a:r>
              <a:rPr lang="en-US" altLang="ko-KR" sz="20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8</a:t>
            </a:r>
            <a:r>
              <a:rPr lang="ko-KR" altLang="en-US" sz="20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학기 총합 </a:t>
            </a:r>
            <a:r>
              <a:rPr lang="en-US" altLang="ko-KR" sz="20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\ 140,000 (</a:t>
            </a:r>
            <a:r>
              <a:rPr lang="ko-KR" altLang="en-US" sz="20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한 학기당 </a:t>
            </a:r>
            <a:r>
              <a:rPr lang="en-US" altLang="ko-KR" sz="20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\17,500)</a:t>
            </a:r>
          </a:p>
          <a:p>
            <a:pPr marL="285750" indent="-285750">
              <a:buFontTx/>
              <a:buChar char="-"/>
            </a:pPr>
            <a:endParaRPr lang="en-US" altLang="ko-KR" sz="24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r>
              <a:rPr lang="en-US" altLang="ko-KR" sz="2400" dirty="0">
                <a:latin typeface="HY강B" panose="02030600000101010101" pitchFamily="18" charset="-127"/>
                <a:ea typeface="HY강B" panose="02030600000101010101" pitchFamily="18" charset="-127"/>
                <a:cs typeface="Microsoft GothicNeo Light" panose="020B0300000101010101" pitchFamily="50" charset="-127"/>
              </a:rPr>
              <a:t>3. </a:t>
            </a:r>
            <a:r>
              <a:rPr lang="ko-KR" altLang="en-US" sz="2400" dirty="0">
                <a:latin typeface="HY강B" panose="02030600000101010101" pitchFamily="18" charset="-127"/>
                <a:ea typeface="HY강B" panose="02030600000101010101" pitchFamily="18" charset="-127"/>
                <a:cs typeface="Microsoft GothicNeo Light" panose="020B0300000101010101" pitchFamily="50" charset="-127"/>
              </a:rPr>
              <a:t>납부일정 및 계좌</a:t>
            </a:r>
            <a:endParaRPr lang="en-US" altLang="ko-KR" sz="2400" dirty="0">
              <a:latin typeface="HY강B" panose="02030600000101010101" pitchFamily="18" charset="-127"/>
              <a:ea typeface="HY강B" panose="02030600000101010101" pitchFamily="18" charset="-127"/>
              <a:cs typeface="Microsoft GothicNeo Light" panose="020B0300000101010101" pitchFamily="50" charset="-127"/>
            </a:endParaRPr>
          </a:p>
          <a:p>
            <a:endParaRPr lang="en-US" altLang="ko-KR" sz="5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  <a:p>
            <a:pPr marL="285750" indent="-285750">
              <a:buFontTx/>
              <a:buChar char="-"/>
            </a:pPr>
            <a:r>
              <a:rPr lang="en-US" altLang="ko-KR" sz="20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2021.02.28.(</a:t>
            </a:r>
            <a:r>
              <a:rPr lang="ko-KR" altLang="en-US" sz="20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일</a:t>
            </a:r>
            <a:r>
              <a:rPr lang="en-US" altLang="ko-KR" sz="20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)</a:t>
            </a:r>
            <a:r>
              <a:rPr lang="ko-KR" altLang="en-US" sz="20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 </a:t>
            </a:r>
            <a:r>
              <a:rPr lang="en-US" altLang="ko-KR" sz="20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~</a:t>
            </a:r>
            <a:r>
              <a:rPr lang="ko-KR" altLang="en-US" sz="20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 </a:t>
            </a:r>
            <a:r>
              <a:rPr lang="en-US" altLang="ko-KR" sz="20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2021.03.06.(</a:t>
            </a:r>
            <a:r>
              <a:rPr lang="ko-KR" altLang="en-US" sz="20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토</a:t>
            </a:r>
            <a:r>
              <a:rPr lang="en-US" altLang="ko-KR" sz="20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en-US" altLang="ko-KR" sz="20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[</a:t>
            </a:r>
            <a:r>
              <a:rPr lang="ko-KR" altLang="en-US" sz="20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신한</a:t>
            </a:r>
            <a:r>
              <a:rPr lang="en-US" altLang="ko-KR" sz="20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]</a:t>
            </a:r>
            <a:r>
              <a:rPr lang="ko-KR" altLang="en-US" sz="20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 김유정 </a:t>
            </a:r>
            <a:r>
              <a:rPr lang="en-US" altLang="ko-KR" sz="20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/ 110-470-858631 ( </a:t>
            </a:r>
            <a:r>
              <a:rPr lang="ko-KR" altLang="en-US" sz="20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학생회비 계좌</a:t>
            </a:r>
            <a:r>
              <a:rPr lang="en-US" altLang="ko-KR" sz="20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, </a:t>
            </a:r>
            <a:r>
              <a:rPr lang="ko-KR" altLang="en-US" sz="20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내역 모두 공개 </a:t>
            </a:r>
            <a:r>
              <a:rPr lang="en-US" altLang="ko-KR" sz="2000" dirty="0">
                <a:latin typeface="HY궁서" panose="02030600000101010101" pitchFamily="18" charset="-127"/>
                <a:ea typeface="HY궁서" panose="02030600000101010101" pitchFamily="18" charset="-127"/>
                <a:cs typeface="Microsoft GothicNeo Light" panose="020B0300000101010101" pitchFamily="50" charset="-127"/>
              </a:rPr>
              <a:t>)</a:t>
            </a:r>
          </a:p>
          <a:p>
            <a:pPr marL="285750" indent="-285750">
              <a:buFontTx/>
              <a:buChar char="-"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2103364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구름 모양 설명선 1"/>
          <p:cNvSpPr/>
          <p:nvPr/>
        </p:nvSpPr>
        <p:spPr>
          <a:xfrm>
            <a:off x="1256952" y="119565"/>
            <a:ext cx="6585378" cy="4058895"/>
          </a:xfrm>
          <a:prstGeom prst="cloudCallout">
            <a:avLst>
              <a:gd name="adj1" fmla="val 56378"/>
              <a:gd name="adj2" fmla="val 4573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B900556-0B3B-41E9-99C4-F4762610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336" y="1"/>
            <a:ext cx="525663" cy="524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669F3-5D69-4CA2-B9D9-9876A1DD538B}"/>
              </a:ext>
            </a:extLst>
          </p:cNvPr>
          <p:cNvSpPr txBox="1"/>
          <p:nvPr/>
        </p:nvSpPr>
        <p:spPr>
          <a:xfrm>
            <a:off x="7570992" y="77375"/>
            <a:ext cx="409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기계로봇에너지공학과 </a:t>
            </a:r>
            <a:r>
              <a:rPr lang="en-US" altLang="ko-KR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13</a:t>
            </a:r>
            <a:r>
              <a:rPr lang="ko-KR" altLang="en-US" b="1" dirty="0">
                <a:latin typeface="+mj-lt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대 학생회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F96AD9-988F-4680-8D6B-10DAF8F8023B}"/>
              </a:ext>
            </a:extLst>
          </p:cNvPr>
          <p:cNvSpPr txBox="1"/>
          <p:nvPr/>
        </p:nvSpPr>
        <p:spPr>
          <a:xfrm>
            <a:off x="-835615" y="789023"/>
            <a:ext cx="10770511" cy="22159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3800" b="1" dirty="0">
                <a:latin typeface="HY그래픽" panose="02030600000101010101" pitchFamily="18" charset="-127"/>
                <a:ea typeface="HY그래픽" panose="02030600000101010101" pitchFamily="18" charset="-127"/>
                <a:cs typeface="Microsoft GothicNeo Light" panose="020B0300000101010101" pitchFamily="50" charset="-127"/>
              </a:rPr>
              <a:t>Q&amp;A</a:t>
            </a:r>
          </a:p>
        </p:txBody>
      </p:sp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:a16="http://schemas.microsoft.com/office/drawing/2014/main" id="{3C3B960D-B8C6-4D66-8389-AB195EE56E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451" y="2655302"/>
            <a:ext cx="3951907" cy="395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15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</TotalTime>
  <Words>1472</Words>
  <Application>Microsoft Office PowerPoint</Application>
  <PresentationFormat>와이드스크린</PresentationFormat>
  <Paragraphs>332</Paragraphs>
  <Slides>24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8" baseType="lpstr">
      <vt:lpstr>HY강B</vt:lpstr>
      <vt:lpstr>HY강M</vt:lpstr>
      <vt:lpstr>HY견고딕</vt:lpstr>
      <vt:lpstr>HY궁서</vt:lpstr>
      <vt:lpstr>HY그래픽</vt:lpstr>
      <vt:lpstr>HY바다L</vt:lpstr>
      <vt:lpstr>KaiTi</vt:lpstr>
      <vt:lpstr>Microsoft GothicNeo Light</vt:lpstr>
      <vt:lpstr>굴림</vt:lpstr>
      <vt:lpstr>맑은 고딕</vt:lpstr>
      <vt:lpstr>Arial</vt:lpstr>
      <vt:lpstr>Georgia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유 정</dc:creator>
  <cp:lastModifiedBy>유 정</cp:lastModifiedBy>
  <cp:revision>52</cp:revision>
  <dcterms:created xsi:type="dcterms:W3CDTF">2021-02-17T02:15:15Z</dcterms:created>
  <dcterms:modified xsi:type="dcterms:W3CDTF">2021-02-23T06:22:14Z</dcterms:modified>
</cp:coreProperties>
</file>